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D534-5443-424B-83E3-601B6A7E2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5EAA21F-6AEB-4044-8EB9-B01419DFB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F5FFAD2-DA2C-439D-A7B8-3C9E93ACE297}"/>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1F80ECEA-F7BC-4B88-86D0-17B490361D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1DC5A7-AD15-4F6A-B47E-02EAC783791B}"/>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124697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B537-E40D-409A-8180-9A13B7D9B4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E956E6C-2241-4E0E-8DF1-AA49398F7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D72D3FB-4D68-4467-A188-4953339FF884}"/>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45C92EAF-A828-42E6-8B72-AF6326969F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468754-3868-4A8D-86CC-FC862BA2C06F}"/>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8030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96207-E5E7-4F74-9B4F-46235F9AC3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0326D5-C23C-4642-A336-6F6270BF2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BB4CE1-FDB3-464E-B3C6-E43820389FF6}"/>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B4AE35A2-31F0-4209-A7CF-FF8DD2478C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4EF6F4-6FA6-40F5-A425-70E4FD3AEE28}"/>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143712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957D-F7B0-4966-AEE9-210339B5AA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50BEE7E-F911-49EF-B1F0-90E520831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1A7E31-7EA0-4333-9EAF-26B8734A1B2C}"/>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D1317EAB-9B16-4484-A650-B82A5E81D3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9D3302-D06E-4123-A5CB-31C1606378C7}"/>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208837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FADB-F706-433F-B711-517FF9370E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C52711D-6C6B-4334-8814-F68477AA21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C69B1-5AE8-4075-940E-E4A5A64C781A}"/>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CBBBD721-55F1-48AE-8CBD-01EB37D1EB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651692-65DC-413C-BDA1-30C7A8FC108E}"/>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1328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E4EF-CAAC-4E26-B3CE-EDD8DF1917B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78189E-7452-4E21-8D7B-F31EAB5F6D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988ED1-75AA-4BD7-8574-38D7E95B1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CF707D6-53A7-45C8-B859-F3D051EF3216}"/>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6" name="Footer Placeholder 5">
            <a:extLst>
              <a:ext uri="{FF2B5EF4-FFF2-40B4-BE49-F238E27FC236}">
                <a16:creationId xmlns:a16="http://schemas.microsoft.com/office/drawing/2014/main" id="{87ADEEB9-5252-447A-85D0-3625A32BA37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836FD1-9ED8-4B7C-8738-59E0A5761036}"/>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30167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8FCE-8A05-46E5-8FCB-AA456AE9BB5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1C2DB9E-EE0C-40CC-BBBF-B5179C754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CDC7-86FD-4E28-A6D8-157E8776E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ACB7169-39F4-4E7C-BEEC-F862532E4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511C9-5D6D-43F8-973A-7B996AAA9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34FC8A5-6367-4F58-8BD7-A2DFC2F4E0B3}"/>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8" name="Footer Placeholder 7">
            <a:extLst>
              <a:ext uri="{FF2B5EF4-FFF2-40B4-BE49-F238E27FC236}">
                <a16:creationId xmlns:a16="http://schemas.microsoft.com/office/drawing/2014/main" id="{44C988C3-00B5-4AB8-A17E-CC42DAC8A5D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1195011-F0B7-454D-BA9A-A9D67CBB77C9}"/>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283759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D5C9-06FB-4A17-ACD1-B4B67DC506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FB185DF-B734-4252-B991-32BE99B96068}"/>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4" name="Footer Placeholder 3">
            <a:extLst>
              <a:ext uri="{FF2B5EF4-FFF2-40B4-BE49-F238E27FC236}">
                <a16:creationId xmlns:a16="http://schemas.microsoft.com/office/drawing/2014/main" id="{3EE2E535-42EA-4D32-9E67-8F0CB8D892A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88AC313-8547-46B3-82C7-DC86D481C37A}"/>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348077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194CCC-4F98-4F8C-8040-675D90F6C4B3}"/>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3" name="Footer Placeholder 2">
            <a:extLst>
              <a:ext uri="{FF2B5EF4-FFF2-40B4-BE49-F238E27FC236}">
                <a16:creationId xmlns:a16="http://schemas.microsoft.com/office/drawing/2014/main" id="{9B5EC31B-4556-41B1-962C-2D3830E6F33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71416E5-6D4F-4386-80A5-1FE878716488}"/>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159696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DBB0-B40F-4FFB-B48E-270E17F9F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67FC2AD-CC19-4100-AD20-792877EE1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D02E7E3-E9E6-4FF9-BECA-C982F5A11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DFDA9-1D49-4909-A9E3-59861392FCB7}"/>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6" name="Footer Placeholder 5">
            <a:extLst>
              <a:ext uri="{FF2B5EF4-FFF2-40B4-BE49-F238E27FC236}">
                <a16:creationId xmlns:a16="http://schemas.microsoft.com/office/drawing/2014/main" id="{3491591C-0B82-4939-B8CC-62746BCB65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4E0305-24C6-4078-8A66-0668ECFEDC05}"/>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162155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71FD-FD7F-4EE7-9EC3-8A156EDA1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63347E1-80DA-48AB-AF89-F1747B788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FFA0AE1-0DD2-464F-BD7A-3C6CBA5C4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70906-7C3C-4F9B-BD41-4097339BE975}"/>
              </a:ext>
            </a:extLst>
          </p:cNvPr>
          <p:cNvSpPr>
            <a:spLocks noGrp="1"/>
          </p:cNvSpPr>
          <p:nvPr>
            <p:ph type="dt" sz="half" idx="10"/>
          </p:nvPr>
        </p:nvSpPr>
        <p:spPr/>
        <p:txBody>
          <a:bodyPr/>
          <a:lstStyle/>
          <a:p>
            <a:fld id="{1844E192-140F-4F3D-91D4-C50582E553E0}" type="datetimeFigureOut">
              <a:rPr lang="en-IN" smtClean="0"/>
              <a:t>03-07-2023</a:t>
            </a:fld>
            <a:endParaRPr lang="en-IN"/>
          </a:p>
        </p:txBody>
      </p:sp>
      <p:sp>
        <p:nvSpPr>
          <p:cNvPr id="6" name="Footer Placeholder 5">
            <a:extLst>
              <a:ext uri="{FF2B5EF4-FFF2-40B4-BE49-F238E27FC236}">
                <a16:creationId xmlns:a16="http://schemas.microsoft.com/office/drawing/2014/main" id="{2090BC1C-3A32-4234-845C-F6EE921302C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27EBB2B-3397-427B-9BA9-AD2535E9FA21}"/>
              </a:ext>
            </a:extLst>
          </p:cNvPr>
          <p:cNvSpPr>
            <a:spLocks noGrp="1"/>
          </p:cNvSpPr>
          <p:nvPr>
            <p:ph type="sldNum" sz="quarter" idx="12"/>
          </p:nvPr>
        </p:nvSpPr>
        <p:spPr/>
        <p:txBody>
          <a:bodyPr/>
          <a:lstStyle/>
          <a:p>
            <a:fld id="{130A7ED3-3378-424C-B8A5-6594EAB92E7F}" type="slidenum">
              <a:rPr lang="en-IN" smtClean="0"/>
              <a:t>‹#›</a:t>
            </a:fld>
            <a:endParaRPr lang="en-IN"/>
          </a:p>
        </p:txBody>
      </p:sp>
    </p:spTree>
    <p:extLst>
      <p:ext uri="{BB962C8B-B14F-4D97-AF65-F5344CB8AC3E}">
        <p14:creationId xmlns:p14="http://schemas.microsoft.com/office/powerpoint/2010/main" val="48053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1FBE14-1A32-4611-87FF-913A41DA8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CC738A-4C3A-441B-A8F3-8996605D8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54C31B-F6CA-40DB-A50A-DCE4B47D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4E192-140F-4F3D-91D4-C50582E553E0}" type="datetimeFigureOut">
              <a:rPr lang="en-IN" smtClean="0"/>
              <a:t>03-07-2023</a:t>
            </a:fld>
            <a:endParaRPr lang="en-IN"/>
          </a:p>
        </p:txBody>
      </p:sp>
      <p:sp>
        <p:nvSpPr>
          <p:cNvPr id="5" name="Footer Placeholder 4">
            <a:extLst>
              <a:ext uri="{FF2B5EF4-FFF2-40B4-BE49-F238E27FC236}">
                <a16:creationId xmlns:a16="http://schemas.microsoft.com/office/drawing/2014/main" id="{EE623AC4-C219-41E8-90B2-DAFA266EB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82F990A-E5FE-4C20-ABBD-E5256A6B3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A7ED3-3378-424C-B8A5-6594EAB92E7F}" type="slidenum">
              <a:rPr lang="en-IN" smtClean="0"/>
              <a:t>‹#›</a:t>
            </a:fld>
            <a:endParaRPr lang="en-IN"/>
          </a:p>
        </p:txBody>
      </p:sp>
    </p:spTree>
    <p:extLst>
      <p:ext uri="{BB962C8B-B14F-4D97-AF65-F5344CB8AC3E}">
        <p14:creationId xmlns:p14="http://schemas.microsoft.com/office/powerpoint/2010/main" val="416526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pusamanta2010@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D63681-EF16-4EF6-83A1-F00C64CAFFD8}"/>
              </a:ext>
            </a:extLst>
          </p:cNvPr>
          <p:cNvSpPr txBox="1"/>
          <p:nvPr/>
        </p:nvSpPr>
        <p:spPr>
          <a:xfrm>
            <a:off x="457201" y="297558"/>
            <a:ext cx="11280710" cy="6458243"/>
          </a:xfrm>
          <a:prstGeom prst="rect">
            <a:avLst/>
          </a:prstGeom>
          <a:noFill/>
        </p:spPr>
        <p:txBody>
          <a:bodyPr wrap="square">
            <a:spAutoFit/>
          </a:bodyPr>
          <a:lstStyle/>
          <a:p>
            <a:pPr algn="ctr">
              <a:lnSpc>
                <a:spcPct val="115000"/>
              </a:lnSpc>
              <a:spcAft>
                <a:spcPts val="100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DR. KANAILAL BHATTACHARYYA COLLEGE</a:t>
            </a:r>
          </a:p>
          <a:p>
            <a:pPr algn="ctr">
              <a:lnSpc>
                <a:spcPct val="115000"/>
              </a:lnSpc>
              <a:spcAft>
                <a:spcPts val="1000"/>
              </a:spcAft>
            </a:pP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STUDY MATERIAL</a:t>
            </a:r>
            <a:r>
              <a:rPr lang="en-IN"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FOR </a:t>
            </a:r>
          </a:p>
          <a:p>
            <a:pPr algn="ctr">
              <a:lnSpc>
                <a:spcPct val="115000"/>
              </a:lnSpc>
              <a:spcAft>
                <a:spcPts val="100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ONLINE CLASS,</a:t>
            </a: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gn="ctr">
              <a:lnSpc>
                <a:spcPct val="115000"/>
              </a:lnSpc>
              <a:spcAft>
                <a:spcPts val="1000"/>
              </a:spcAft>
            </a:pP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gn="ctr">
              <a:lnSpc>
                <a:spcPct val="115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B.Sc. SEMESTER- III (GENERAL) STUDENTS UNDER CBCS SYSTEM</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SUBJECT: BOTANY</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PAPER: CELL BIOLOGY, GENETICS AND MICROBIOLOGY (PRACTICAL)</a:t>
            </a:r>
          </a:p>
          <a:p>
            <a:pPr algn="ctr">
              <a:lnSpc>
                <a:spcPct val="150000"/>
              </a:lnSpc>
              <a:spcAft>
                <a:spcPts val="10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(GE-3/CC-3) </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50000"/>
              </a:lnSpc>
              <a:spcAft>
                <a:spcPts val="1000"/>
              </a:spcAft>
            </a:pPr>
            <a:r>
              <a:rPr lang="en-US"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TOPIC: MICROBES</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lnSpc>
                <a:spcPct val="115000"/>
              </a:lnSpc>
              <a:spcAft>
                <a:spcPts val="1000"/>
              </a:spcAft>
            </a:pPr>
            <a:r>
              <a:rPr lang="en-US" b="1"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SUBTOPIC: </a:t>
            </a:r>
            <a:r>
              <a:rPr lang="en-US" b="1" cap="all"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GRAM STAINING OF BACTERIA</a:t>
            </a:r>
          </a:p>
          <a:p>
            <a:pPr algn="ctr" fontAlgn="base">
              <a:lnSpc>
                <a:spcPct val="115000"/>
              </a:lnSpc>
              <a:spcAft>
                <a:spcPts val="1000"/>
              </a:spcAft>
            </a:pP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BY</a:t>
            </a:r>
          </a:p>
          <a:p>
            <a:pPr algn="ctr" fontAlgn="base">
              <a:lnSpc>
                <a:spcPct val="115000"/>
              </a:lnSpc>
              <a:spcAft>
                <a:spcPts val="100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DR. DIPU SAMANTA</a:t>
            </a:r>
          </a:p>
          <a:p>
            <a:pPr algn="ctr" fontAlgn="base">
              <a:lnSpc>
                <a:spcPct val="115000"/>
              </a:lnSpc>
              <a:spcAft>
                <a:spcPts val="1000"/>
              </a:spcAft>
            </a:pP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(DEPARTMENT OF BOTANY)</a:t>
            </a: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a:p>
            <a:pPr>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Vrinda" panose="020B0502040204020203" pitchFamily="34" charset="0"/>
              </a:rPr>
              <a:t>FOR CORRESPONDENCE: </a:t>
            </a:r>
            <a:r>
              <a:rPr lang="en-US" sz="1100" u="sng" dirty="0">
                <a:solidFill>
                  <a:srgbClr val="0000FF"/>
                </a:solidFill>
                <a:effectLst/>
                <a:latin typeface="Calibri" panose="020F0502020204030204" pitchFamily="34" charset="0"/>
                <a:ea typeface="Times New Roman" panose="02020603050405020304" pitchFamily="18" charset="0"/>
                <a:cs typeface="Vrinda" panose="020B0502040204020203" pitchFamily="34" charset="0"/>
                <a:hlinkClick r:id="rId2"/>
              </a:rPr>
              <a:t>dipusamanta2010@gmail.com</a:t>
            </a:r>
            <a:endParaRPr lang="en-IN" sz="1100" dirty="0">
              <a:effectLst/>
              <a:latin typeface="Calibri" panose="020F0502020204030204" pitchFamily="34" charset="0"/>
              <a:ea typeface="Times New Roman" panose="02020603050405020304" pitchFamily="18" charset="0"/>
              <a:cs typeface="Vrinda" panose="020B0502040204020203" pitchFamily="34" charset="0"/>
            </a:endParaRPr>
          </a:p>
        </p:txBody>
      </p:sp>
    </p:spTree>
    <p:extLst>
      <p:ext uri="{BB962C8B-B14F-4D97-AF65-F5344CB8AC3E}">
        <p14:creationId xmlns:p14="http://schemas.microsoft.com/office/powerpoint/2010/main" val="234802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59141F-7C25-4D66-803E-B1B473C78305}"/>
              </a:ext>
            </a:extLst>
          </p:cNvPr>
          <p:cNvSpPr txBox="1"/>
          <p:nvPr/>
        </p:nvSpPr>
        <p:spPr>
          <a:xfrm>
            <a:off x="139959" y="90575"/>
            <a:ext cx="11971176" cy="6555641"/>
          </a:xfrm>
          <a:prstGeom prst="rect">
            <a:avLst/>
          </a:prstGeom>
          <a:noFill/>
        </p:spPr>
        <p:txBody>
          <a:bodyPr wrap="square">
            <a:spAutoFit/>
          </a:bodyPr>
          <a:lstStyle/>
          <a:p>
            <a:pPr algn="ctr"/>
            <a:r>
              <a:rPr lang="en-IN" sz="2000" b="1" i="0" cap="all" dirty="0">
                <a:effectLst/>
                <a:latin typeface="Times New Roman" panose="02020603050405020304" pitchFamily="18" charset="0"/>
                <a:cs typeface="Times New Roman" panose="02020603050405020304" pitchFamily="18" charset="0"/>
              </a:rPr>
              <a:t>Gram Staining</a:t>
            </a:r>
          </a:p>
          <a:p>
            <a:pPr algn="ctr"/>
            <a:endParaRPr lang="en-IN" sz="2000" b="1" i="0" cap="all" dirty="0">
              <a:effectLst/>
              <a:latin typeface="Times New Roman" panose="02020603050405020304" pitchFamily="18" charset="0"/>
              <a:cs typeface="Times New Roman" panose="02020603050405020304" pitchFamily="18" charset="0"/>
            </a:endParaRPr>
          </a:p>
          <a:p>
            <a:pPr algn="just"/>
            <a:r>
              <a:rPr lang="en-US" sz="2000" b="1" i="0" dirty="0">
                <a:effectLst/>
                <a:latin typeface="Times New Roman" panose="02020603050405020304" pitchFamily="18" charset="0"/>
                <a:cs typeface="Times New Roman" panose="02020603050405020304" pitchFamily="18" charset="0"/>
              </a:rPr>
              <a:t>Gram Staining is the common, important, and most used differential staining techniques in microbiology, which was introduced by Danish Bacteriologist </a:t>
            </a:r>
            <a:r>
              <a:rPr lang="en-US" sz="2000" b="1" i="0" u="sng" dirty="0">
                <a:effectLst/>
                <a:latin typeface="Times New Roman" panose="02020603050405020304" pitchFamily="18" charset="0"/>
                <a:cs typeface="Times New Roman" panose="02020603050405020304" pitchFamily="18" charset="0"/>
              </a:rPr>
              <a:t>Hans Christian Gram in 1884</a:t>
            </a:r>
            <a:r>
              <a:rPr lang="en-US" sz="2000" b="1" i="0" dirty="0">
                <a:effectLst/>
                <a:latin typeface="Times New Roman" panose="02020603050405020304" pitchFamily="18" charset="0"/>
                <a:cs typeface="Times New Roman" panose="02020603050405020304" pitchFamily="18" charset="0"/>
              </a:rPr>
              <a:t>. This test differentiate the bacteria into Gram Positive and Gram Negative Bacteria, which helps in the classification and differentiations of microorganisms.</a:t>
            </a:r>
          </a:p>
          <a:p>
            <a:pPr algn="just"/>
            <a:endParaRPr lang="en-US" sz="2000" b="1" i="0" dirty="0">
              <a:effectLst/>
              <a:latin typeface="Times New Roman" panose="02020603050405020304" pitchFamily="18" charset="0"/>
              <a:cs typeface="Times New Roman" panose="02020603050405020304" pitchFamily="18" charset="0"/>
            </a:endParaRPr>
          </a:p>
          <a:p>
            <a:pPr algn="just"/>
            <a:r>
              <a:rPr lang="en-US" sz="2000" b="1" i="0" u="sng" dirty="0">
                <a:effectLst/>
                <a:latin typeface="Times New Roman" panose="02020603050405020304" pitchFamily="18" charset="0"/>
                <a:cs typeface="Times New Roman" panose="02020603050405020304" pitchFamily="18" charset="0"/>
              </a:rPr>
              <a:t>Principle of Gram Staining</a:t>
            </a:r>
          </a:p>
          <a:p>
            <a:pPr marL="342900" indent="-342900" algn="just">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When the bacteria is stained with </a:t>
            </a:r>
            <a:r>
              <a:rPr lang="en-US" sz="2000" b="1" i="0" u="sng" dirty="0">
                <a:effectLst/>
                <a:latin typeface="Times New Roman" panose="02020603050405020304" pitchFamily="18" charset="0"/>
                <a:cs typeface="Times New Roman" panose="02020603050405020304" pitchFamily="18" charset="0"/>
              </a:rPr>
              <a:t>primary stain Crystal Violet </a:t>
            </a:r>
            <a:r>
              <a:rPr lang="en-US" sz="2000" b="1" i="0" dirty="0">
                <a:effectLst/>
                <a:latin typeface="Times New Roman" panose="02020603050405020304" pitchFamily="18" charset="0"/>
                <a:cs typeface="Times New Roman" panose="02020603050405020304" pitchFamily="18" charset="0"/>
              </a:rPr>
              <a:t>and fixed by the mordant, </a:t>
            </a:r>
            <a:r>
              <a:rPr lang="en-US" sz="2000" b="1" i="0" u="sng" dirty="0">
                <a:effectLst/>
                <a:latin typeface="Times New Roman" panose="02020603050405020304" pitchFamily="18" charset="0"/>
                <a:cs typeface="Times New Roman" panose="02020603050405020304" pitchFamily="18" charset="0"/>
              </a:rPr>
              <a:t>some of the bacteria are able to retain the primary stain and some are decolorized by alcohol</a:t>
            </a:r>
            <a:r>
              <a:rPr lang="en-US" sz="2000" b="1" i="0" dirty="0">
                <a:effectLst/>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The cell walls of gram positive bacteria have a thick layer of protein-sugar complexes called peptidoglycan and lipid content is low. </a:t>
            </a:r>
          </a:p>
          <a:p>
            <a:pPr marL="342900" indent="-342900" algn="just">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Decolorizing the cell causes this thick cell wall to dehydrate and shrink, which closes the pores in the cell wall and prevents the stain from exiting the cell. So the ethanol cannot remove the Crystal Violet-Iodine complex that is bound to the thick layer of peptidoglycan of </a:t>
            </a:r>
            <a:r>
              <a:rPr lang="en-US" sz="2000" b="1" i="0" u="sng" dirty="0">
                <a:effectLst/>
                <a:latin typeface="Times New Roman" panose="02020603050405020304" pitchFamily="18" charset="0"/>
                <a:cs typeface="Times New Roman" panose="02020603050405020304" pitchFamily="18" charset="0"/>
              </a:rPr>
              <a:t>gram positive bacteria and appears blue or purple in </a:t>
            </a:r>
            <a:r>
              <a:rPr lang="en-US" sz="2000" b="1" i="0" u="sng" dirty="0" err="1">
                <a:effectLst/>
                <a:latin typeface="Times New Roman" panose="02020603050405020304" pitchFamily="18" charset="0"/>
                <a:cs typeface="Times New Roman" panose="02020603050405020304" pitchFamily="18" charset="0"/>
              </a:rPr>
              <a:t>colour</a:t>
            </a:r>
            <a:r>
              <a:rPr lang="en-US" sz="2000" b="1" i="0" dirty="0">
                <a:effectLst/>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In case of gram negative bacteria, cell wall also takes up the CV-Iodine complex but due to the </a:t>
            </a:r>
            <a:r>
              <a:rPr lang="en-US" sz="2000" b="1" i="0" u="sng" dirty="0">
                <a:effectLst/>
                <a:latin typeface="Times New Roman" panose="02020603050405020304" pitchFamily="18" charset="0"/>
                <a:cs typeface="Times New Roman" panose="02020603050405020304" pitchFamily="18" charset="0"/>
              </a:rPr>
              <a:t>thin layer of peptidoglycan</a:t>
            </a:r>
            <a:r>
              <a:rPr lang="en-US" sz="2000" b="1" i="0" dirty="0">
                <a:effectLst/>
                <a:latin typeface="Times New Roman" panose="02020603050405020304" pitchFamily="18" charset="0"/>
                <a:cs typeface="Times New Roman" panose="02020603050405020304" pitchFamily="18" charset="0"/>
              </a:rPr>
              <a:t> and thick outer layer which is formed of lipids, </a:t>
            </a:r>
            <a:r>
              <a:rPr lang="en-US" sz="2000" b="1" i="0" u="sng" dirty="0">
                <a:effectLst/>
                <a:latin typeface="Times New Roman" panose="02020603050405020304" pitchFamily="18" charset="0"/>
                <a:cs typeface="Times New Roman" panose="02020603050405020304" pitchFamily="18" charset="0"/>
              </a:rPr>
              <a:t>CV-Iodine complex gets washed off</a:t>
            </a:r>
            <a:r>
              <a:rPr lang="en-US" sz="2000" b="1" i="0" dirty="0">
                <a:effectLst/>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When they are exposed to alcohol, decolorizer dissolves the lipids in the cell walls, which allows the </a:t>
            </a:r>
            <a:r>
              <a:rPr lang="en-US" sz="2000" b="1" i="0" u="sng" dirty="0">
                <a:effectLst/>
                <a:latin typeface="Times New Roman" panose="02020603050405020304" pitchFamily="18" charset="0"/>
                <a:cs typeface="Times New Roman" panose="02020603050405020304" pitchFamily="18" charset="0"/>
              </a:rPr>
              <a:t>crystal violet-iodine complex to leach out of the cells</a:t>
            </a:r>
            <a:r>
              <a:rPr lang="en-US" sz="2000" b="1" i="0" dirty="0">
                <a:effectLst/>
                <a:latin typeface="Times New Roman" panose="02020603050405020304" pitchFamily="18" charset="0"/>
                <a:cs typeface="Times New Roman" panose="02020603050405020304" pitchFamily="18" charset="0"/>
              </a:rPr>
              <a:t>. Then when again </a:t>
            </a:r>
            <a:r>
              <a:rPr lang="en-US" sz="2000" b="1" i="0" u="sng" dirty="0">
                <a:effectLst/>
                <a:latin typeface="Times New Roman" panose="02020603050405020304" pitchFamily="18" charset="0"/>
                <a:cs typeface="Times New Roman" panose="02020603050405020304" pitchFamily="18" charset="0"/>
              </a:rPr>
              <a:t>stained with safranin, they take the stain and appears red in color.</a:t>
            </a:r>
          </a:p>
        </p:txBody>
      </p:sp>
    </p:spTree>
    <p:extLst>
      <p:ext uri="{BB962C8B-B14F-4D97-AF65-F5344CB8AC3E}">
        <p14:creationId xmlns:p14="http://schemas.microsoft.com/office/powerpoint/2010/main" val="377781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764C8-233F-4338-9072-E80EEFD2501D}"/>
              </a:ext>
            </a:extLst>
          </p:cNvPr>
          <p:cNvSpPr>
            <a:spLocks noChangeArrowheads="1"/>
          </p:cNvSpPr>
          <p:nvPr/>
        </p:nvSpPr>
        <p:spPr bwMode="auto">
          <a:xfrm>
            <a:off x="74641" y="-33840"/>
            <a:ext cx="12033380" cy="68883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610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Reagents Used in Gram Staining</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Crystal Violet, the primary stain</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Iodine, the mordant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A decolorizer made of alcohol (95%)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Safranin, the counterstain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Procedure of Gram Staining</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Take a clean, grease free slide.</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Prepare the smear of suspension (Bacterial culture) on the clean slide with a loopful of sample.</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Air dry and heat fix</a:t>
            </a: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Crystal Violet was poured and kept for about 30 seconds to 1 minutes and rinse with water.</a:t>
            </a:r>
          </a:p>
          <a:p>
            <a:pPr marL="0" marR="0" lvl="0" indent="0" algn="just" defTabSz="914400" rtl="0" eaLnBrk="0" fontAlgn="base" latinLnBrk="0" hangingPunct="0">
              <a:lnSpc>
                <a:spcPct val="100000"/>
              </a:lnSpc>
              <a:spcBef>
                <a:spcPct val="0"/>
              </a:spcBef>
              <a:spcAft>
                <a:spcPct val="0"/>
              </a:spcAft>
              <a:buClrTx/>
              <a:buSzTx/>
              <a:buFontTx/>
              <a:buAutoNum type="arabicPeriod" startAt="5"/>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Flood the Gram’s iodine for 1 minute and wash with water.</a:t>
            </a:r>
          </a:p>
          <a:p>
            <a:pPr marL="0" marR="0" lvl="0" indent="0" algn="just" defTabSz="914400" rtl="0" eaLnBrk="0" fontAlgn="base" latinLnBrk="0" hangingPunct="0">
              <a:lnSpc>
                <a:spcPct val="100000"/>
              </a:lnSpc>
              <a:spcBef>
                <a:spcPct val="0"/>
              </a:spcBef>
              <a:spcAft>
                <a:spcPct val="0"/>
              </a:spcAft>
              <a:buClrTx/>
              <a:buSzTx/>
              <a:buFontTx/>
              <a:buAutoNum type="arabicPeriod" startAt="6"/>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Then ,wash with 95% alcohol for about 10-20 seconds and rinse with water.</a:t>
            </a:r>
          </a:p>
          <a:p>
            <a:pPr marL="0" marR="0" lvl="0" indent="0" algn="just" defTabSz="914400" rtl="0" eaLnBrk="0" fontAlgn="base" latinLnBrk="0" hangingPunct="0">
              <a:lnSpc>
                <a:spcPct val="100000"/>
              </a:lnSpc>
              <a:spcBef>
                <a:spcPct val="0"/>
              </a:spcBef>
              <a:spcAft>
                <a:spcPct val="0"/>
              </a:spcAft>
              <a:buClrTx/>
              <a:buSzTx/>
              <a:buFontTx/>
              <a:buAutoNum type="arabicPeriod" startAt="7"/>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Add safranin  for about 1 minute and wash with water.</a:t>
            </a:r>
          </a:p>
          <a:p>
            <a:pPr marL="0" marR="0" lvl="0" indent="0" algn="just" defTabSz="914400" rtl="0" eaLnBrk="0" fontAlgn="base" latinLnBrk="0" hangingPunct="0">
              <a:lnSpc>
                <a:spcPct val="100000"/>
              </a:lnSpc>
              <a:spcBef>
                <a:spcPct val="0"/>
              </a:spcBef>
              <a:spcAft>
                <a:spcPct val="0"/>
              </a:spcAft>
              <a:buClrTx/>
              <a:buSzTx/>
              <a:buFontTx/>
              <a:buAutoNum type="arabicPeriod" startAt="8"/>
              <a:tabLst/>
            </a:pP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 Air dry and </a:t>
            </a:r>
            <a:r>
              <a:rPr lang="en-US" altLang="en-US" sz="2400" b="1" dirty="0">
                <a:latin typeface="Times New Roman" panose="02020603050405020304" pitchFamily="18" charset="0"/>
                <a:cs typeface="Times New Roman" panose="02020603050405020304" pitchFamily="18" charset="0"/>
              </a:rPr>
              <a:t>o</a:t>
            </a:r>
            <a:r>
              <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rPr>
              <a:t>bserve under Light Compound Microscope.</a:t>
            </a:r>
          </a:p>
        </p:txBody>
      </p:sp>
    </p:spTree>
    <p:extLst>
      <p:ext uri="{BB962C8B-B14F-4D97-AF65-F5344CB8AC3E}">
        <p14:creationId xmlns:p14="http://schemas.microsoft.com/office/powerpoint/2010/main" val="403665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8451E6-344D-482D-8806-88DA0450DA01}"/>
              </a:ext>
            </a:extLst>
          </p:cNvPr>
          <p:cNvSpPr txBox="1"/>
          <p:nvPr/>
        </p:nvSpPr>
        <p:spPr>
          <a:xfrm>
            <a:off x="550506" y="96001"/>
            <a:ext cx="8595826" cy="1569660"/>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Interpretation</a:t>
            </a: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Gram Positive: Blue/Purple Color</a:t>
            </a:r>
          </a:p>
          <a:p>
            <a:pPr algn="just"/>
            <a:r>
              <a:rPr lang="en-US" sz="2400" b="1" dirty="0">
                <a:latin typeface="Times New Roman" panose="02020603050405020304" pitchFamily="18" charset="0"/>
                <a:cs typeface="Times New Roman" panose="02020603050405020304" pitchFamily="18" charset="0"/>
              </a:rPr>
              <a:t>Gram Negative: Red Color</a:t>
            </a:r>
          </a:p>
        </p:txBody>
      </p:sp>
      <p:pic>
        <p:nvPicPr>
          <p:cNvPr id="7" name="Picture 6">
            <a:extLst>
              <a:ext uri="{FF2B5EF4-FFF2-40B4-BE49-F238E27FC236}">
                <a16:creationId xmlns:a16="http://schemas.microsoft.com/office/drawing/2014/main" id="{D0B8BA69-6984-4B77-856A-2E6B516A8C85}"/>
              </a:ext>
            </a:extLst>
          </p:cNvPr>
          <p:cNvPicPr>
            <a:picLocks noChangeAspect="1"/>
          </p:cNvPicPr>
          <p:nvPr/>
        </p:nvPicPr>
        <p:blipFill>
          <a:blip r:embed="rId2"/>
          <a:stretch>
            <a:fillRect/>
          </a:stretch>
        </p:blipFill>
        <p:spPr>
          <a:xfrm>
            <a:off x="2919412" y="1627187"/>
            <a:ext cx="6353175" cy="3095625"/>
          </a:xfrm>
          <a:prstGeom prst="rect">
            <a:avLst/>
          </a:prstGeom>
        </p:spPr>
      </p:pic>
      <p:sp>
        <p:nvSpPr>
          <p:cNvPr id="8" name="Rectangle 3">
            <a:extLst>
              <a:ext uri="{FF2B5EF4-FFF2-40B4-BE49-F238E27FC236}">
                <a16:creationId xmlns:a16="http://schemas.microsoft.com/office/drawing/2014/main" id="{E223D0C8-A546-44AF-B2E2-73F84512A021}"/>
              </a:ext>
            </a:extLst>
          </p:cNvPr>
          <p:cNvSpPr>
            <a:spLocks noChangeArrowheads="1"/>
          </p:cNvSpPr>
          <p:nvPr/>
        </p:nvSpPr>
        <p:spPr bwMode="auto">
          <a:xfrm>
            <a:off x="203200" y="5064431"/>
            <a:ext cx="11674669" cy="15388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Examples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Gram Positive Bacteria: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effectLst/>
                <a:latin typeface="Times New Roman" panose="02020603050405020304" pitchFamily="18" charset="0"/>
                <a:cs typeface="Times New Roman" panose="02020603050405020304" pitchFamily="18" charset="0"/>
              </a:rPr>
              <a:t>Actinomyces, Bacillus, Clostridium, Corynebacterium, Enterococcus, Staphylococcus, Streptococcus</a:t>
            </a:r>
            <a:r>
              <a:rPr lang="en-US" altLang="en-US" sz="2000" b="1" i="1" dirty="0">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etc.</a:t>
            </a:r>
            <a:b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Gram Negative Bacteria: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000" b="1" i="1" u="none" strike="noStrike" cap="none" normalizeH="0" baseline="0" dirty="0">
                <a:ln>
                  <a:noFill/>
                </a:ln>
                <a:effectLst/>
                <a:latin typeface="Times New Roman" panose="02020603050405020304" pitchFamily="18" charset="0"/>
                <a:cs typeface="Times New Roman" panose="02020603050405020304" pitchFamily="18" charset="0"/>
              </a:rPr>
              <a:t>Escherichia coli</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000" b="1" i="1" u="none" strike="noStrike" cap="none" normalizeH="0" baseline="0" dirty="0">
                <a:ln>
                  <a:noFill/>
                </a:ln>
                <a:effectLst/>
                <a:latin typeface="Times New Roman" panose="02020603050405020304" pitchFamily="18" charset="0"/>
                <a:cs typeface="Times New Roman" panose="02020603050405020304" pitchFamily="18" charset="0"/>
              </a:rPr>
              <a:t>Salmonella</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000" b="1" i="1" u="none" strike="noStrike" cap="none" normalizeH="0" baseline="0" dirty="0">
                <a:ln>
                  <a:noFill/>
                </a:ln>
                <a:effectLst/>
                <a:latin typeface="Times New Roman" panose="02020603050405020304" pitchFamily="18" charset="0"/>
                <a:cs typeface="Times New Roman" panose="02020603050405020304" pitchFamily="18" charset="0"/>
              </a:rPr>
              <a:t>Shigella</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2000" b="1" i="1" u="none" strike="noStrike" cap="none" normalizeH="0" baseline="0" dirty="0">
                <a:ln>
                  <a:noFill/>
                </a:ln>
                <a:effectLst/>
                <a:latin typeface="Times New Roman" panose="02020603050405020304" pitchFamily="18" charset="0"/>
                <a:cs typeface="Times New Roman" panose="02020603050405020304" pitchFamily="18" charset="0"/>
              </a:rPr>
              <a:t>Pseudomonas</a:t>
            </a:r>
            <a:r>
              <a:rPr lang="en-US" altLang="en-US" sz="2000" b="1" dirty="0">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a:ln>
                  <a:noFill/>
                </a:ln>
                <a:effectLst/>
                <a:latin typeface="Times New Roman" panose="02020603050405020304" pitchFamily="18" charset="0"/>
                <a:cs typeface="Times New Roman" panose="02020603050405020304" pitchFamily="18" charset="0"/>
              </a:rPr>
              <a:t>etc.</a:t>
            </a:r>
          </a:p>
        </p:txBody>
      </p:sp>
    </p:spTree>
    <p:extLst>
      <p:ext uri="{BB962C8B-B14F-4D97-AF65-F5344CB8AC3E}">
        <p14:creationId xmlns:p14="http://schemas.microsoft.com/office/powerpoint/2010/main" val="53563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D6900-80A5-467C-ACF0-9F776E491E41}"/>
              </a:ext>
            </a:extLst>
          </p:cNvPr>
          <p:cNvPicPr>
            <a:picLocks noChangeAspect="1"/>
          </p:cNvPicPr>
          <p:nvPr/>
        </p:nvPicPr>
        <p:blipFill rotWithShape="1">
          <a:blip r:embed="rId2"/>
          <a:srcRect l="4312" t="1481" r="2783" b="4889"/>
          <a:stretch/>
        </p:blipFill>
        <p:spPr>
          <a:xfrm>
            <a:off x="2814319" y="101600"/>
            <a:ext cx="6786881" cy="6421120"/>
          </a:xfrm>
          <a:prstGeom prst="rect">
            <a:avLst/>
          </a:prstGeom>
        </p:spPr>
      </p:pic>
      <p:pic>
        <p:nvPicPr>
          <p:cNvPr id="3" name="Picture 2">
            <a:extLst>
              <a:ext uri="{FF2B5EF4-FFF2-40B4-BE49-F238E27FC236}">
                <a16:creationId xmlns:a16="http://schemas.microsoft.com/office/drawing/2014/main" id="{E158E853-C692-4546-B952-A095BB36AEB6}"/>
              </a:ext>
            </a:extLst>
          </p:cNvPr>
          <p:cNvPicPr>
            <a:picLocks noChangeAspect="1"/>
          </p:cNvPicPr>
          <p:nvPr/>
        </p:nvPicPr>
        <p:blipFill>
          <a:blip r:embed="rId3"/>
          <a:stretch>
            <a:fillRect/>
          </a:stretch>
        </p:blipFill>
        <p:spPr>
          <a:xfrm>
            <a:off x="7490162" y="894080"/>
            <a:ext cx="4222076" cy="2880000"/>
          </a:xfrm>
          <a:prstGeom prst="rect">
            <a:avLst/>
          </a:prstGeom>
        </p:spPr>
      </p:pic>
      <p:sp>
        <p:nvSpPr>
          <p:cNvPr id="5" name="TextBox 4">
            <a:extLst>
              <a:ext uri="{FF2B5EF4-FFF2-40B4-BE49-F238E27FC236}">
                <a16:creationId xmlns:a16="http://schemas.microsoft.com/office/drawing/2014/main" id="{40B79ECA-9675-434B-B42A-A573AA8F3346}"/>
              </a:ext>
            </a:extLst>
          </p:cNvPr>
          <p:cNvSpPr txBox="1"/>
          <p:nvPr/>
        </p:nvSpPr>
        <p:spPr>
          <a:xfrm>
            <a:off x="5242560" y="6272014"/>
            <a:ext cx="2733040" cy="36933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Gram Staining</a:t>
            </a:r>
          </a:p>
        </p:txBody>
      </p:sp>
    </p:spTree>
    <p:extLst>
      <p:ext uri="{BB962C8B-B14F-4D97-AF65-F5344CB8AC3E}">
        <p14:creationId xmlns:p14="http://schemas.microsoft.com/office/powerpoint/2010/main" val="3245805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517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Dipu Samanta</dc:creator>
  <cp:lastModifiedBy>dipus</cp:lastModifiedBy>
  <cp:revision>22</cp:revision>
  <dcterms:created xsi:type="dcterms:W3CDTF">2021-10-29T09:26:45Z</dcterms:created>
  <dcterms:modified xsi:type="dcterms:W3CDTF">2023-07-03T16:02:44Z</dcterms:modified>
</cp:coreProperties>
</file>