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63" r:id="rId4"/>
    <p:sldId id="268" r:id="rId5"/>
    <p:sldId id="262" r:id="rId6"/>
    <p:sldId id="258" r:id="rId7"/>
    <p:sldId id="259" r:id="rId8"/>
    <p:sldId id="261" r:id="rId9"/>
    <p:sldId id="260"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928FA-6E71-4FF5-97BC-4A06552C17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9854292-2F5F-493A-9C15-9817D4769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D5D1EF8-93C7-4EC2-86D8-540FBE3380F1}"/>
              </a:ext>
            </a:extLst>
          </p:cNvPr>
          <p:cNvSpPr>
            <a:spLocks noGrp="1"/>
          </p:cNvSpPr>
          <p:nvPr>
            <p:ph type="dt" sz="half" idx="10"/>
          </p:nvPr>
        </p:nvSpPr>
        <p:spPr/>
        <p:txBody>
          <a:bodyPr/>
          <a:lstStyle/>
          <a:p>
            <a:fld id="{E466BDEF-775F-4430-A99E-19E19182ACF4}" type="datetimeFigureOut">
              <a:rPr lang="en-IN" smtClean="0"/>
              <a:t>01-11-2021</a:t>
            </a:fld>
            <a:endParaRPr lang="en-IN"/>
          </a:p>
        </p:txBody>
      </p:sp>
      <p:sp>
        <p:nvSpPr>
          <p:cNvPr id="5" name="Footer Placeholder 4">
            <a:extLst>
              <a:ext uri="{FF2B5EF4-FFF2-40B4-BE49-F238E27FC236}">
                <a16:creationId xmlns:a16="http://schemas.microsoft.com/office/drawing/2014/main" id="{39AD2F7F-44DD-4FB9-9BE1-E3D73B01E5D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728511A-9A1B-4A68-B369-374BD6229AE6}"/>
              </a:ext>
            </a:extLst>
          </p:cNvPr>
          <p:cNvSpPr>
            <a:spLocks noGrp="1"/>
          </p:cNvSpPr>
          <p:nvPr>
            <p:ph type="sldNum" sz="quarter" idx="12"/>
          </p:nvPr>
        </p:nvSpPr>
        <p:spPr/>
        <p:txBody>
          <a:bodyPr/>
          <a:lstStyle/>
          <a:p>
            <a:fld id="{8BE2EABC-C54C-4428-8E57-AA94E1F7E199}" type="slidenum">
              <a:rPr lang="en-IN" smtClean="0"/>
              <a:t>‹#›</a:t>
            </a:fld>
            <a:endParaRPr lang="en-IN"/>
          </a:p>
        </p:txBody>
      </p:sp>
    </p:spTree>
    <p:extLst>
      <p:ext uri="{BB962C8B-B14F-4D97-AF65-F5344CB8AC3E}">
        <p14:creationId xmlns:p14="http://schemas.microsoft.com/office/powerpoint/2010/main" val="22991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139F-2BDE-41F1-8EA3-1BCF2971B45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9CC33A7-9155-4504-A408-4BA137663C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8312627-34F0-47DC-981D-466242248A88}"/>
              </a:ext>
            </a:extLst>
          </p:cNvPr>
          <p:cNvSpPr>
            <a:spLocks noGrp="1"/>
          </p:cNvSpPr>
          <p:nvPr>
            <p:ph type="dt" sz="half" idx="10"/>
          </p:nvPr>
        </p:nvSpPr>
        <p:spPr/>
        <p:txBody>
          <a:bodyPr/>
          <a:lstStyle/>
          <a:p>
            <a:fld id="{E466BDEF-775F-4430-A99E-19E19182ACF4}" type="datetimeFigureOut">
              <a:rPr lang="en-IN" smtClean="0"/>
              <a:t>01-11-2021</a:t>
            </a:fld>
            <a:endParaRPr lang="en-IN"/>
          </a:p>
        </p:txBody>
      </p:sp>
      <p:sp>
        <p:nvSpPr>
          <p:cNvPr id="5" name="Footer Placeholder 4">
            <a:extLst>
              <a:ext uri="{FF2B5EF4-FFF2-40B4-BE49-F238E27FC236}">
                <a16:creationId xmlns:a16="http://schemas.microsoft.com/office/drawing/2014/main" id="{5C223C6F-EDE3-4D3E-B8A2-C6D9D215F9E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D569D5A-6C99-48AB-BA07-87E345A34121}"/>
              </a:ext>
            </a:extLst>
          </p:cNvPr>
          <p:cNvSpPr>
            <a:spLocks noGrp="1"/>
          </p:cNvSpPr>
          <p:nvPr>
            <p:ph type="sldNum" sz="quarter" idx="12"/>
          </p:nvPr>
        </p:nvSpPr>
        <p:spPr/>
        <p:txBody>
          <a:bodyPr/>
          <a:lstStyle/>
          <a:p>
            <a:fld id="{8BE2EABC-C54C-4428-8E57-AA94E1F7E199}" type="slidenum">
              <a:rPr lang="en-IN" smtClean="0"/>
              <a:t>‹#›</a:t>
            </a:fld>
            <a:endParaRPr lang="en-IN"/>
          </a:p>
        </p:txBody>
      </p:sp>
    </p:spTree>
    <p:extLst>
      <p:ext uri="{BB962C8B-B14F-4D97-AF65-F5344CB8AC3E}">
        <p14:creationId xmlns:p14="http://schemas.microsoft.com/office/powerpoint/2010/main" val="361728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E4028A-8342-490D-8161-721CD0CC1A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7BABC56-BE60-4CDD-889F-B54CDC9FF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FE3FF3A-8ED0-45DF-B587-5A5F37E8C095}"/>
              </a:ext>
            </a:extLst>
          </p:cNvPr>
          <p:cNvSpPr>
            <a:spLocks noGrp="1"/>
          </p:cNvSpPr>
          <p:nvPr>
            <p:ph type="dt" sz="half" idx="10"/>
          </p:nvPr>
        </p:nvSpPr>
        <p:spPr/>
        <p:txBody>
          <a:bodyPr/>
          <a:lstStyle/>
          <a:p>
            <a:fld id="{E466BDEF-775F-4430-A99E-19E19182ACF4}" type="datetimeFigureOut">
              <a:rPr lang="en-IN" smtClean="0"/>
              <a:t>01-11-2021</a:t>
            </a:fld>
            <a:endParaRPr lang="en-IN"/>
          </a:p>
        </p:txBody>
      </p:sp>
      <p:sp>
        <p:nvSpPr>
          <p:cNvPr id="5" name="Footer Placeholder 4">
            <a:extLst>
              <a:ext uri="{FF2B5EF4-FFF2-40B4-BE49-F238E27FC236}">
                <a16:creationId xmlns:a16="http://schemas.microsoft.com/office/drawing/2014/main" id="{35255593-3667-4660-9560-34958E0E1D1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672DAC8-1796-4DE2-B132-152CF4CCC38A}"/>
              </a:ext>
            </a:extLst>
          </p:cNvPr>
          <p:cNvSpPr>
            <a:spLocks noGrp="1"/>
          </p:cNvSpPr>
          <p:nvPr>
            <p:ph type="sldNum" sz="quarter" idx="12"/>
          </p:nvPr>
        </p:nvSpPr>
        <p:spPr/>
        <p:txBody>
          <a:bodyPr/>
          <a:lstStyle/>
          <a:p>
            <a:fld id="{8BE2EABC-C54C-4428-8E57-AA94E1F7E199}" type="slidenum">
              <a:rPr lang="en-IN" smtClean="0"/>
              <a:t>‹#›</a:t>
            </a:fld>
            <a:endParaRPr lang="en-IN"/>
          </a:p>
        </p:txBody>
      </p:sp>
    </p:spTree>
    <p:extLst>
      <p:ext uri="{BB962C8B-B14F-4D97-AF65-F5344CB8AC3E}">
        <p14:creationId xmlns:p14="http://schemas.microsoft.com/office/powerpoint/2010/main" val="160350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6352F-7CCD-4F42-893A-96CBB328F55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D0A66BC-7B70-4A11-823B-A05EC989D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B993B7-C71C-4FD7-AFCD-98D4BDBB73B6}"/>
              </a:ext>
            </a:extLst>
          </p:cNvPr>
          <p:cNvSpPr>
            <a:spLocks noGrp="1"/>
          </p:cNvSpPr>
          <p:nvPr>
            <p:ph type="dt" sz="half" idx="10"/>
          </p:nvPr>
        </p:nvSpPr>
        <p:spPr/>
        <p:txBody>
          <a:bodyPr/>
          <a:lstStyle/>
          <a:p>
            <a:fld id="{E466BDEF-775F-4430-A99E-19E19182ACF4}" type="datetimeFigureOut">
              <a:rPr lang="en-IN" smtClean="0"/>
              <a:t>01-11-2021</a:t>
            </a:fld>
            <a:endParaRPr lang="en-IN"/>
          </a:p>
        </p:txBody>
      </p:sp>
      <p:sp>
        <p:nvSpPr>
          <p:cNvPr id="5" name="Footer Placeholder 4">
            <a:extLst>
              <a:ext uri="{FF2B5EF4-FFF2-40B4-BE49-F238E27FC236}">
                <a16:creationId xmlns:a16="http://schemas.microsoft.com/office/drawing/2014/main" id="{38D4D77A-3CD9-46C0-AAAF-C370A9EB6B2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B198839-16A3-4C74-B3A3-306DFAAC8E7B}"/>
              </a:ext>
            </a:extLst>
          </p:cNvPr>
          <p:cNvSpPr>
            <a:spLocks noGrp="1"/>
          </p:cNvSpPr>
          <p:nvPr>
            <p:ph type="sldNum" sz="quarter" idx="12"/>
          </p:nvPr>
        </p:nvSpPr>
        <p:spPr/>
        <p:txBody>
          <a:bodyPr/>
          <a:lstStyle/>
          <a:p>
            <a:fld id="{8BE2EABC-C54C-4428-8E57-AA94E1F7E199}" type="slidenum">
              <a:rPr lang="en-IN" smtClean="0"/>
              <a:t>‹#›</a:t>
            </a:fld>
            <a:endParaRPr lang="en-IN"/>
          </a:p>
        </p:txBody>
      </p:sp>
    </p:spTree>
    <p:extLst>
      <p:ext uri="{BB962C8B-B14F-4D97-AF65-F5344CB8AC3E}">
        <p14:creationId xmlns:p14="http://schemas.microsoft.com/office/powerpoint/2010/main" val="322077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276D-1307-4BCB-9C2F-5A35B6CA45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52A1A13-89F2-4801-BFC1-C436076BA7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35EDD8-D027-4011-B845-B1510DF4B14A}"/>
              </a:ext>
            </a:extLst>
          </p:cNvPr>
          <p:cNvSpPr>
            <a:spLocks noGrp="1"/>
          </p:cNvSpPr>
          <p:nvPr>
            <p:ph type="dt" sz="half" idx="10"/>
          </p:nvPr>
        </p:nvSpPr>
        <p:spPr/>
        <p:txBody>
          <a:bodyPr/>
          <a:lstStyle/>
          <a:p>
            <a:fld id="{E466BDEF-775F-4430-A99E-19E19182ACF4}" type="datetimeFigureOut">
              <a:rPr lang="en-IN" smtClean="0"/>
              <a:t>01-11-2021</a:t>
            </a:fld>
            <a:endParaRPr lang="en-IN"/>
          </a:p>
        </p:txBody>
      </p:sp>
      <p:sp>
        <p:nvSpPr>
          <p:cNvPr id="5" name="Footer Placeholder 4">
            <a:extLst>
              <a:ext uri="{FF2B5EF4-FFF2-40B4-BE49-F238E27FC236}">
                <a16:creationId xmlns:a16="http://schemas.microsoft.com/office/drawing/2014/main" id="{F4676973-051A-4A18-94AC-F0951370629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F3C60BA-B21A-4E47-B9E1-D2F08773FCD9}"/>
              </a:ext>
            </a:extLst>
          </p:cNvPr>
          <p:cNvSpPr>
            <a:spLocks noGrp="1"/>
          </p:cNvSpPr>
          <p:nvPr>
            <p:ph type="sldNum" sz="quarter" idx="12"/>
          </p:nvPr>
        </p:nvSpPr>
        <p:spPr/>
        <p:txBody>
          <a:bodyPr/>
          <a:lstStyle/>
          <a:p>
            <a:fld id="{8BE2EABC-C54C-4428-8E57-AA94E1F7E199}" type="slidenum">
              <a:rPr lang="en-IN" smtClean="0"/>
              <a:t>‹#›</a:t>
            </a:fld>
            <a:endParaRPr lang="en-IN"/>
          </a:p>
        </p:txBody>
      </p:sp>
    </p:spTree>
    <p:extLst>
      <p:ext uri="{BB962C8B-B14F-4D97-AF65-F5344CB8AC3E}">
        <p14:creationId xmlns:p14="http://schemas.microsoft.com/office/powerpoint/2010/main" val="357718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8552C-EDF5-40D4-B8F8-7BBF8631DB7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204EDAD-8321-4356-860F-A62E7B0E0D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E9CC857-8630-4E20-8BC4-1D4B7BAF9D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D2468B4-10AD-483A-9B69-82731D881032}"/>
              </a:ext>
            </a:extLst>
          </p:cNvPr>
          <p:cNvSpPr>
            <a:spLocks noGrp="1"/>
          </p:cNvSpPr>
          <p:nvPr>
            <p:ph type="dt" sz="half" idx="10"/>
          </p:nvPr>
        </p:nvSpPr>
        <p:spPr/>
        <p:txBody>
          <a:bodyPr/>
          <a:lstStyle/>
          <a:p>
            <a:fld id="{E466BDEF-775F-4430-A99E-19E19182ACF4}" type="datetimeFigureOut">
              <a:rPr lang="en-IN" smtClean="0"/>
              <a:t>01-11-2021</a:t>
            </a:fld>
            <a:endParaRPr lang="en-IN"/>
          </a:p>
        </p:txBody>
      </p:sp>
      <p:sp>
        <p:nvSpPr>
          <p:cNvPr id="6" name="Footer Placeholder 5">
            <a:extLst>
              <a:ext uri="{FF2B5EF4-FFF2-40B4-BE49-F238E27FC236}">
                <a16:creationId xmlns:a16="http://schemas.microsoft.com/office/drawing/2014/main" id="{1BCAC2B1-8E58-4477-A7EC-BC5620E8179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331924-4E14-455C-9398-87A4D2795B8D}"/>
              </a:ext>
            </a:extLst>
          </p:cNvPr>
          <p:cNvSpPr>
            <a:spLocks noGrp="1"/>
          </p:cNvSpPr>
          <p:nvPr>
            <p:ph type="sldNum" sz="quarter" idx="12"/>
          </p:nvPr>
        </p:nvSpPr>
        <p:spPr/>
        <p:txBody>
          <a:bodyPr/>
          <a:lstStyle/>
          <a:p>
            <a:fld id="{8BE2EABC-C54C-4428-8E57-AA94E1F7E199}" type="slidenum">
              <a:rPr lang="en-IN" smtClean="0"/>
              <a:t>‹#›</a:t>
            </a:fld>
            <a:endParaRPr lang="en-IN"/>
          </a:p>
        </p:txBody>
      </p:sp>
    </p:spTree>
    <p:extLst>
      <p:ext uri="{BB962C8B-B14F-4D97-AF65-F5344CB8AC3E}">
        <p14:creationId xmlns:p14="http://schemas.microsoft.com/office/powerpoint/2010/main" val="155419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3F87-7941-43FB-890C-9EEA251EBB8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B5EC9D4-D3FC-4FBE-93D2-EEF4D99B4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0DD2D6-C999-4CA6-9F75-6FF9899904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FFCD105-5CE1-4396-9E88-23F22464A9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E6AF76-7EF2-4A63-BC95-2D027D2F3D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AD02677-85DC-4065-B75E-91E8738765A6}"/>
              </a:ext>
            </a:extLst>
          </p:cNvPr>
          <p:cNvSpPr>
            <a:spLocks noGrp="1"/>
          </p:cNvSpPr>
          <p:nvPr>
            <p:ph type="dt" sz="half" idx="10"/>
          </p:nvPr>
        </p:nvSpPr>
        <p:spPr/>
        <p:txBody>
          <a:bodyPr/>
          <a:lstStyle/>
          <a:p>
            <a:fld id="{E466BDEF-775F-4430-A99E-19E19182ACF4}" type="datetimeFigureOut">
              <a:rPr lang="en-IN" smtClean="0"/>
              <a:t>01-11-2021</a:t>
            </a:fld>
            <a:endParaRPr lang="en-IN"/>
          </a:p>
        </p:txBody>
      </p:sp>
      <p:sp>
        <p:nvSpPr>
          <p:cNvPr id="8" name="Footer Placeholder 7">
            <a:extLst>
              <a:ext uri="{FF2B5EF4-FFF2-40B4-BE49-F238E27FC236}">
                <a16:creationId xmlns:a16="http://schemas.microsoft.com/office/drawing/2014/main" id="{6A8C4441-B57A-4763-833F-E7D882F123E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D263F5B-1F73-4047-9289-BF491A924E2B}"/>
              </a:ext>
            </a:extLst>
          </p:cNvPr>
          <p:cNvSpPr>
            <a:spLocks noGrp="1"/>
          </p:cNvSpPr>
          <p:nvPr>
            <p:ph type="sldNum" sz="quarter" idx="12"/>
          </p:nvPr>
        </p:nvSpPr>
        <p:spPr/>
        <p:txBody>
          <a:bodyPr/>
          <a:lstStyle/>
          <a:p>
            <a:fld id="{8BE2EABC-C54C-4428-8E57-AA94E1F7E199}" type="slidenum">
              <a:rPr lang="en-IN" smtClean="0"/>
              <a:t>‹#›</a:t>
            </a:fld>
            <a:endParaRPr lang="en-IN"/>
          </a:p>
        </p:txBody>
      </p:sp>
    </p:spTree>
    <p:extLst>
      <p:ext uri="{BB962C8B-B14F-4D97-AF65-F5344CB8AC3E}">
        <p14:creationId xmlns:p14="http://schemas.microsoft.com/office/powerpoint/2010/main" val="223843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18D0-4058-4AC4-B513-B42B72AAEFD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3291AF8-CB82-4FDA-B469-C5B9FA595EA7}"/>
              </a:ext>
            </a:extLst>
          </p:cNvPr>
          <p:cNvSpPr>
            <a:spLocks noGrp="1"/>
          </p:cNvSpPr>
          <p:nvPr>
            <p:ph type="dt" sz="half" idx="10"/>
          </p:nvPr>
        </p:nvSpPr>
        <p:spPr/>
        <p:txBody>
          <a:bodyPr/>
          <a:lstStyle/>
          <a:p>
            <a:fld id="{E466BDEF-775F-4430-A99E-19E19182ACF4}" type="datetimeFigureOut">
              <a:rPr lang="en-IN" smtClean="0"/>
              <a:t>01-11-2021</a:t>
            </a:fld>
            <a:endParaRPr lang="en-IN"/>
          </a:p>
        </p:txBody>
      </p:sp>
      <p:sp>
        <p:nvSpPr>
          <p:cNvPr id="4" name="Footer Placeholder 3">
            <a:extLst>
              <a:ext uri="{FF2B5EF4-FFF2-40B4-BE49-F238E27FC236}">
                <a16:creationId xmlns:a16="http://schemas.microsoft.com/office/drawing/2014/main" id="{36FD6C6C-0A97-4888-B352-FC53874E15C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73126B1-FDB4-41E3-87A1-887C036EE5EF}"/>
              </a:ext>
            </a:extLst>
          </p:cNvPr>
          <p:cNvSpPr>
            <a:spLocks noGrp="1"/>
          </p:cNvSpPr>
          <p:nvPr>
            <p:ph type="sldNum" sz="quarter" idx="12"/>
          </p:nvPr>
        </p:nvSpPr>
        <p:spPr/>
        <p:txBody>
          <a:bodyPr/>
          <a:lstStyle/>
          <a:p>
            <a:fld id="{8BE2EABC-C54C-4428-8E57-AA94E1F7E199}" type="slidenum">
              <a:rPr lang="en-IN" smtClean="0"/>
              <a:t>‹#›</a:t>
            </a:fld>
            <a:endParaRPr lang="en-IN"/>
          </a:p>
        </p:txBody>
      </p:sp>
    </p:spTree>
    <p:extLst>
      <p:ext uri="{BB962C8B-B14F-4D97-AF65-F5344CB8AC3E}">
        <p14:creationId xmlns:p14="http://schemas.microsoft.com/office/powerpoint/2010/main" val="255418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392706-9F06-47A4-B5EF-6AD8D6B6EA48}"/>
              </a:ext>
            </a:extLst>
          </p:cNvPr>
          <p:cNvSpPr>
            <a:spLocks noGrp="1"/>
          </p:cNvSpPr>
          <p:nvPr>
            <p:ph type="dt" sz="half" idx="10"/>
          </p:nvPr>
        </p:nvSpPr>
        <p:spPr/>
        <p:txBody>
          <a:bodyPr/>
          <a:lstStyle/>
          <a:p>
            <a:fld id="{E466BDEF-775F-4430-A99E-19E19182ACF4}" type="datetimeFigureOut">
              <a:rPr lang="en-IN" smtClean="0"/>
              <a:t>01-11-2021</a:t>
            </a:fld>
            <a:endParaRPr lang="en-IN"/>
          </a:p>
        </p:txBody>
      </p:sp>
      <p:sp>
        <p:nvSpPr>
          <p:cNvPr id="3" name="Footer Placeholder 2">
            <a:extLst>
              <a:ext uri="{FF2B5EF4-FFF2-40B4-BE49-F238E27FC236}">
                <a16:creationId xmlns:a16="http://schemas.microsoft.com/office/drawing/2014/main" id="{1400BC97-BD7D-41B5-98EB-BD9BD3A25B4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60CA0E0-8BC4-49CE-9D58-56AD2A41B1F9}"/>
              </a:ext>
            </a:extLst>
          </p:cNvPr>
          <p:cNvSpPr>
            <a:spLocks noGrp="1"/>
          </p:cNvSpPr>
          <p:nvPr>
            <p:ph type="sldNum" sz="quarter" idx="12"/>
          </p:nvPr>
        </p:nvSpPr>
        <p:spPr/>
        <p:txBody>
          <a:bodyPr/>
          <a:lstStyle/>
          <a:p>
            <a:fld id="{8BE2EABC-C54C-4428-8E57-AA94E1F7E199}" type="slidenum">
              <a:rPr lang="en-IN" smtClean="0"/>
              <a:t>‹#›</a:t>
            </a:fld>
            <a:endParaRPr lang="en-IN"/>
          </a:p>
        </p:txBody>
      </p:sp>
    </p:spTree>
    <p:extLst>
      <p:ext uri="{BB962C8B-B14F-4D97-AF65-F5344CB8AC3E}">
        <p14:creationId xmlns:p14="http://schemas.microsoft.com/office/powerpoint/2010/main" val="239514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5453-4067-4B9D-AD3F-552C1BA66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96711F1-1EFB-413B-8F85-569B379B3B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F945D8C-2C76-43A4-AF3B-83AA04222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4AFE4F-99D9-43B9-A56B-A2B9AFC8ED24}"/>
              </a:ext>
            </a:extLst>
          </p:cNvPr>
          <p:cNvSpPr>
            <a:spLocks noGrp="1"/>
          </p:cNvSpPr>
          <p:nvPr>
            <p:ph type="dt" sz="half" idx="10"/>
          </p:nvPr>
        </p:nvSpPr>
        <p:spPr/>
        <p:txBody>
          <a:bodyPr/>
          <a:lstStyle/>
          <a:p>
            <a:fld id="{E466BDEF-775F-4430-A99E-19E19182ACF4}" type="datetimeFigureOut">
              <a:rPr lang="en-IN" smtClean="0"/>
              <a:t>01-11-2021</a:t>
            </a:fld>
            <a:endParaRPr lang="en-IN"/>
          </a:p>
        </p:txBody>
      </p:sp>
      <p:sp>
        <p:nvSpPr>
          <p:cNvPr id="6" name="Footer Placeholder 5">
            <a:extLst>
              <a:ext uri="{FF2B5EF4-FFF2-40B4-BE49-F238E27FC236}">
                <a16:creationId xmlns:a16="http://schemas.microsoft.com/office/drawing/2014/main" id="{1768BB85-C22E-4479-BAEC-88F6EC5888C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8D867AF-2C15-48C8-974D-FC60F0B58BCC}"/>
              </a:ext>
            </a:extLst>
          </p:cNvPr>
          <p:cNvSpPr>
            <a:spLocks noGrp="1"/>
          </p:cNvSpPr>
          <p:nvPr>
            <p:ph type="sldNum" sz="quarter" idx="12"/>
          </p:nvPr>
        </p:nvSpPr>
        <p:spPr/>
        <p:txBody>
          <a:bodyPr/>
          <a:lstStyle/>
          <a:p>
            <a:fld id="{8BE2EABC-C54C-4428-8E57-AA94E1F7E199}" type="slidenum">
              <a:rPr lang="en-IN" smtClean="0"/>
              <a:t>‹#›</a:t>
            </a:fld>
            <a:endParaRPr lang="en-IN"/>
          </a:p>
        </p:txBody>
      </p:sp>
    </p:spTree>
    <p:extLst>
      <p:ext uri="{BB962C8B-B14F-4D97-AF65-F5344CB8AC3E}">
        <p14:creationId xmlns:p14="http://schemas.microsoft.com/office/powerpoint/2010/main" val="373706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C256-FB01-41E0-AF1F-B64238BC82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0AF2C96-860F-4552-AD47-44CE0222BB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5333D2E-DB8D-4A54-A6A9-37F7AA687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E25AD-081F-4A87-94CB-BB79F1236C48}"/>
              </a:ext>
            </a:extLst>
          </p:cNvPr>
          <p:cNvSpPr>
            <a:spLocks noGrp="1"/>
          </p:cNvSpPr>
          <p:nvPr>
            <p:ph type="dt" sz="half" idx="10"/>
          </p:nvPr>
        </p:nvSpPr>
        <p:spPr/>
        <p:txBody>
          <a:bodyPr/>
          <a:lstStyle/>
          <a:p>
            <a:fld id="{E466BDEF-775F-4430-A99E-19E19182ACF4}" type="datetimeFigureOut">
              <a:rPr lang="en-IN" smtClean="0"/>
              <a:t>01-11-2021</a:t>
            </a:fld>
            <a:endParaRPr lang="en-IN"/>
          </a:p>
        </p:txBody>
      </p:sp>
      <p:sp>
        <p:nvSpPr>
          <p:cNvPr id="6" name="Footer Placeholder 5">
            <a:extLst>
              <a:ext uri="{FF2B5EF4-FFF2-40B4-BE49-F238E27FC236}">
                <a16:creationId xmlns:a16="http://schemas.microsoft.com/office/drawing/2014/main" id="{DDF78CE7-130E-4282-A302-6EE9A7E2F0F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77173F1-5E55-4361-A324-F6F89D2ADAD9}"/>
              </a:ext>
            </a:extLst>
          </p:cNvPr>
          <p:cNvSpPr>
            <a:spLocks noGrp="1"/>
          </p:cNvSpPr>
          <p:nvPr>
            <p:ph type="sldNum" sz="quarter" idx="12"/>
          </p:nvPr>
        </p:nvSpPr>
        <p:spPr/>
        <p:txBody>
          <a:bodyPr/>
          <a:lstStyle/>
          <a:p>
            <a:fld id="{8BE2EABC-C54C-4428-8E57-AA94E1F7E199}" type="slidenum">
              <a:rPr lang="en-IN" smtClean="0"/>
              <a:t>‹#›</a:t>
            </a:fld>
            <a:endParaRPr lang="en-IN"/>
          </a:p>
        </p:txBody>
      </p:sp>
    </p:spTree>
    <p:extLst>
      <p:ext uri="{BB962C8B-B14F-4D97-AF65-F5344CB8AC3E}">
        <p14:creationId xmlns:p14="http://schemas.microsoft.com/office/powerpoint/2010/main" val="206939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DE57B-F991-4AF8-89C0-9715F57210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C3E9C38-34A5-4AD8-9CB8-14696E70BE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D9CC241-D14B-4D85-AE0D-62EC9D817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6BDEF-775F-4430-A99E-19E19182ACF4}" type="datetimeFigureOut">
              <a:rPr lang="en-IN" smtClean="0"/>
              <a:t>01-11-2021</a:t>
            </a:fld>
            <a:endParaRPr lang="en-IN"/>
          </a:p>
        </p:txBody>
      </p:sp>
      <p:sp>
        <p:nvSpPr>
          <p:cNvPr id="5" name="Footer Placeholder 4">
            <a:extLst>
              <a:ext uri="{FF2B5EF4-FFF2-40B4-BE49-F238E27FC236}">
                <a16:creationId xmlns:a16="http://schemas.microsoft.com/office/drawing/2014/main" id="{76F37549-C9B9-41FA-9F72-8011C73DB6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351AF6B-FF08-493E-B747-721D54C64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2EABC-C54C-4428-8E57-AA94E1F7E199}" type="slidenum">
              <a:rPr lang="en-IN" smtClean="0"/>
              <a:t>‹#›</a:t>
            </a:fld>
            <a:endParaRPr lang="en-IN"/>
          </a:p>
        </p:txBody>
      </p:sp>
    </p:spTree>
    <p:extLst>
      <p:ext uri="{BB962C8B-B14F-4D97-AF65-F5344CB8AC3E}">
        <p14:creationId xmlns:p14="http://schemas.microsoft.com/office/powerpoint/2010/main" val="107423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pusamanta2010@gmail.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49BAFD-C833-4E07-8DBF-833583703A27}"/>
              </a:ext>
            </a:extLst>
          </p:cNvPr>
          <p:cNvSpPr txBox="1"/>
          <p:nvPr/>
        </p:nvSpPr>
        <p:spPr>
          <a:xfrm>
            <a:off x="457200" y="388762"/>
            <a:ext cx="11513976" cy="6348213"/>
          </a:xfrm>
          <a:prstGeom prst="rect">
            <a:avLst/>
          </a:prstGeom>
          <a:noFill/>
        </p:spPr>
        <p:txBody>
          <a:bodyPr wrap="square">
            <a:spAutoFit/>
          </a:bodyPr>
          <a:lstStyle/>
          <a:p>
            <a:pPr algn="ctr">
              <a:lnSpc>
                <a:spcPct val="115000"/>
              </a:lnSpc>
              <a:spcAft>
                <a:spcPts val="100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DR. KANAILAL BHATTACHARYYA COLLEGE</a:t>
            </a:r>
            <a:endParaRPr lang="en-I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en-IN" sz="1100" dirty="0">
              <a:effectLst/>
              <a:latin typeface="Calibri" panose="020F0502020204030204" pitchFamily="34" charset="0"/>
              <a:ea typeface="Times New Roman" panose="02020603050405020304" pitchFamily="18" charset="0"/>
              <a:cs typeface="Vrinda" panose="020B0502040204020203" pitchFamily="34" charset="0"/>
            </a:endParaRPr>
          </a:p>
          <a:p>
            <a:pPr algn="ctr">
              <a:lnSpc>
                <a:spcPct val="115000"/>
              </a:lnSpc>
              <a:spcAft>
                <a:spcPts val="1000"/>
              </a:spcAft>
            </a:pPr>
            <a:endParaRPr lang="en-IN" sz="1100" dirty="0">
              <a:effectLst/>
              <a:latin typeface="Calibri" panose="020F0502020204030204" pitchFamily="34" charset="0"/>
              <a:ea typeface="Times New Roman" panose="02020603050405020304" pitchFamily="18" charset="0"/>
              <a:cs typeface="Vrinda" panose="020B0502040204020203" pitchFamily="34" charset="0"/>
            </a:endParaRPr>
          </a:p>
          <a:p>
            <a:pPr algn="ctr">
              <a:lnSpc>
                <a:spcPct val="115000"/>
              </a:lnSpc>
              <a:spcAft>
                <a:spcPts val="1000"/>
              </a:spcAft>
            </a:pPr>
            <a:r>
              <a:rPr lang="en-US" sz="1800" b="1" dirty="0">
                <a:effectLst/>
                <a:latin typeface="Times New Roman" panose="02020603050405020304" pitchFamily="18" charset="0"/>
                <a:ea typeface="Times New Roman" panose="02020603050405020304" pitchFamily="18" charset="0"/>
                <a:cs typeface="Vrinda" panose="020B0502040204020203" pitchFamily="34" charset="0"/>
              </a:rPr>
              <a:t>STUDY MATERIAL</a:t>
            </a:r>
            <a:r>
              <a:rPr lang="en-IN" sz="1100" dirty="0">
                <a:latin typeface="Calibri" panose="020F0502020204030204" pitchFamily="34" charset="0"/>
                <a:ea typeface="Times New Roman" panose="02020603050405020304" pitchFamily="18" charset="0"/>
                <a:cs typeface="Vrinda" panose="020B0502040204020203" pitchFamily="34" charset="0"/>
              </a:rPr>
              <a:t>  </a:t>
            </a:r>
            <a:r>
              <a:rPr lang="en-US" sz="1800" b="1" dirty="0">
                <a:effectLst/>
                <a:latin typeface="Times New Roman" panose="02020603050405020304" pitchFamily="18" charset="0"/>
                <a:ea typeface="Times New Roman" panose="02020603050405020304" pitchFamily="18" charset="0"/>
                <a:cs typeface="Vrinda" panose="020B0502040204020203" pitchFamily="34" charset="0"/>
              </a:rPr>
              <a:t>FOR </a:t>
            </a:r>
          </a:p>
          <a:p>
            <a:pPr algn="ctr">
              <a:lnSpc>
                <a:spcPct val="115000"/>
              </a:lnSpc>
              <a:spcAft>
                <a:spcPts val="1000"/>
              </a:spcAft>
            </a:pPr>
            <a:r>
              <a:rPr lang="en-US" sz="1800" b="1" dirty="0">
                <a:effectLst/>
                <a:latin typeface="Times New Roman" panose="02020603050405020304" pitchFamily="18" charset="0"/>
                <a:ea typeface="Times New Roman" panose="02020603050405020304" pitchFamily="18" charset="0"/>
                <a:cs typeface="Vrinda" panose="020B0502040204020203" pitchFamily="34" charset="0"/>
              </a:rPr>
              <a:t>ONLINE CLASS,</a:t>
            </a:r>
            <a:endParaRPr lang="en-IN" sz="1100" dirty="0">
              <a:effectLst/>
              <a:latin typeface="Calibri" panose="020F0502020204030204" pitchFamily="34" charset="0"/>
              <a:ea typeface="Times New Roman" panose="02020603050405020304" pitchFamily="18" charset="0"/>
              <a:cs typeface="Vrinda" panose="020B0502040204020203" pitchFamily="34" charset="0"/>
            </a:endParaRPr>
          </a:p>
          <a:p>
            <a:pPr algn="ctr">
              <a:lnSpc>
                <a:spcPct val="115000"/>
              </a:lnSpc>
              <a:spcAft>
                <a:spcPts val="100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B.Sc. SEMESTER- III (HONOURS) STUDENTS UNDER CBCS SYSTEM</a:t>
            </a:r>
            <a:endParaRPr lang="en-IN"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SUBJECT: BOTANY</a:t>
            </a:r>
            <a:endParaRPr lang="en-IN"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fontAlgn="base">
              <a:lnSpc>
                <a:spcPct val="150000"/>
              </a:lnSpc>
              <a:spcAft>
                <a:spcPts val="100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PAPER: </a:t>
            </a:r>
            <a:r>
              <a:rPr lang="en-US" b="1" cap="all"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PLANT SYSTEMATICS</a:t>
            </a:r>
            <a:endParaRPr lang="en-IN"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(CC-7) </a:t>
            </a:r>
            <a:endParaRPr lang="en-IN"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fontAlgn="base">
              <a:lnSpc>
                <a:spcPct val="150000"/>
              </a:lnSpc>
              <a:spcAft>
                <a:spcPts val="1000"/>
              </a:spcAft>
            </a:pPr>
            <a:r>
              <a:rPr lang="en-US" b="1" cap="all"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TOPIC: SYSTEMATICS IN PRACTICE</a:t>
            </a:r>
          </a:p>
          <a:p>
            <a:pPr algn="ctr" fontAlgn="base">
              <a:lnSpc>
                <a:spcPct val="150000"/>
              </a:lnSpc>
              <a:spcAft>
                <a:spcPts val="1000"/>
              </a:spcAft>
            </a:pPr>
            <a:r>
              <a:rPr lang="en-US" sz="1400" b="1" cap="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SUBTOPIC: HERBARIUM </a:t>
            </a:r>
          </a:p>
          <a:p>
            <a:pPr algn="ctr" fontAlgn="base">
              <a:lnSpc>
                <a:spcPct val="115000"/>
              </a:lnSpc>
              <a:spcAft>
                <a:spcPts val="1000"/>
              </a:spcAft>
            </a:pPr>
            <a:r>
              <a:rPr lang="en-US" sz="1100" b="1" dirty="0">
                <a:latin typeface="Times New Roman" panose="02020603050405020304" pitchFamily="18" charset="0"/>
                <a:ea typeface="Times New Roman" panose="02020603050405020304" pitchFamily="18" charset="0"/>
                <a:cs typeface="Times New Roman" panose="02020603050405020304" pitchFamily="18" charset="0"/>
              </a:rPr>
              <a:t>BY</a:t>
            </a:r>
          </a:p>
          <a:p>
            <a:pPr algn="ctr" fontAlgn="base">
              <a:lnSpc>
                <a:spcPct val="115000"/>
              </a:lnSpc>
              <a:spcAft>
                <a:spcPts val="100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DR. DIPU SAMANTA</a:t>
            </a:r>
          </a:p>
          <a:p>
            <a:pPr algn="ctr" fontAlgn="base">
              <a:lnSpc>
                <a:spcPct val="115000"/>
              </a:lnSpc>
              <a:spcAft>
                <a:spcPts val="1000"/>
              </a:spcAft>
            </a:pPr>
            <a:r>
              <a:rPr lang="en-US" sz="1100" b="1" dirty="0">
                <a:latin typeface="Times New Roman" panose="02020603050405020304" pitchFamily="18" charset="0"/>
                <a:ea typeface="Times New Roman" panose="02020603050405020304" pitchFamily="18" charset="0"/>
                <a:cs typeface="Times New Roman" panose="02020603050405020304" pitchFamily="18" charset="0"/>
              </a:rPr>
              <a:t>(DEPARTMENT OF BOTANY)</a:t>
            </a:r>
            <a:endParaRPr lang="en-IN" sz="1100" dirty="0">
              <a:effectLst/>
              <a:latin typeface="Calibri" panose="020F0502020204030204" pitchFamily="34" charset="0"/>
              <a:ea typeface="Times New Roman" panose="02020603050405020304" pitchFamily="18" charset="0"/>
              <a:cs typeface="Vrinda" panose="020B0502040204020203" pitchFamily="34" charset="0"/>
            </a:endParaRPr>
          </a:p>
          <a:p>
            <a:pPr>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Vrinda" panose="020B0502040204020203" pitchFamily="34" charset="0"/>
              </a:rPr>
              <a:t>FOR CORRESPONDENCE: </a:t>
            </a:r>
            <a:r>
              <a:rPr lang="en-US" sz="1100" u="sng" dirty="0">
                <a:solidFill>
                  <a:srgbClr val="0000FF"/>
                </a:solidFill>
                <a:effectLst/>
                <a:latin typeface="Calibri" panose="020F0502020204030204" pitchFamily="34" charset="0"/>
                <a:ea typeface="Times New Roman" panose="02020603050405020304" pitchFamily="18" charset="0"/>
                <a:cs typeface="Vrinda" panose="020B0502040204020203" pitchFamily="34" charset="0"/>
                <a:hlinkClick r:id="rId2"/>
              </a:rPr>
              <a:t>dipusamanta2010@gmail.com</a:t>
            </a:r>
            <a:endParaRPr lang="en-IN" dirty="0"/>
          </a:p>
        </p:txBody>
      </p:sp>
    </p:spTree>
    <p:extLst>
      <p:ext uri="{BB962C8B-B14F-4D97-AF65-F5344CB8AC3E}">
        <p14:creationId xmlns:p14="http://schemas.microsoft.com/office/powerpoint/2010/main" val="22483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SI Units">
            <a:extLst>
              <a:ext uri="{FF2B5EF4-FFF2-40B4-BE49-F238E27FC236}">
                <a16:creationId xmlns:a16="http://schemas.microsoft.com/office/drawing/2014/main" id="{A0F3873D-704E-420A-8113-EFA9E2B19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53" y="298579"/>
            <a:ext cx="7137921" cy="54490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511F805-DD41-4974-A720-53C91D3F8FB4}"/>
              </a:ext>
            </a:extLst>
          </p:cNvPr>
          <p:cNvPicPr>
            <a:picLocks noChangeAspect="1"/>
          </p:cNvPicPr>
          <p:nvPr/>
        </p:nvPicPr>
        <p:blipFill>
          <a:blip r:embed="rId3"/>
          <a:stretch>
            <a:fillRect/>
          </a:stretch>
        </p:blipFill>
        <p:spPr>
          <a:xfrm>
            <a:off x="8080310" y="298579"/>
            <a:ext cx="3769568" cy="2388637"/>
          </a:xfrm>
          <a:prstGeom prst="rect">
            <a:avLst/>
          </a:prstGeom>
        </p:spPr>
      </p:pic>
      <p:pic>
        <p:nvPicPr>
          <p:cNvPr id="3" name="Picture 2">
            <a:extLst>
              <a:ext uri="{FF2B5EF4-FFF2-40B4-BE49-F238E27FC236}">
                <a16:creationId xmlns:a16="http://schemas.microsoft.com/office/drawing/2014/main" id="{9F6A4892-DF19-41A3-B14E-72E2D50D2E8D}"/>
              </a:ext>
            </a:extLst>
          </p:cNvPr>
          <p:cNvPicPr>
            <a:picLocks noChangeAspect="1"/>
          </p:cNvPicPr>
          <p:nvPr/>
        </p:nvPicPr>
        <p:blipFill>
          <a:blip r:embed="rId4"/>
          <a:stretch>
            <a:fillRect/>
          </a:stretch>
        </p:blipFill>
        <p:spPr>
          <a:xfrm>
            <a:off x="8080310" y="3185470"/>
            <a:ext cx="3769568" cy="2562187"/>
          </a:xfrm>
          <a:prstGeom prst="rect">
            <a:avLst/>
          </a:prstGeom>
        </p:spPr>
      </p:pic>
      <p:sp>
        <p:nvSpPr>
          <p:cNvPr id="4" name="TextBox 3">
            <a:extLst>
              <a:ext uri="{FF2B5EF4-FFF2-40B4-BE49-F238E27FC236}">
                <a16:creationId xmlns:a16="http://schemas.microsoft.com/office/drawing/2014/main" id="{C56264B0-63A2-4B77-899A-F9890984A09B}"/>
              </a:ext>
            </a:extLst>
          </p:cNvPr>
          <p:cNvSpPr txBox="1"/>
          <p:nvPr/>
        </p:nvSpPr>
        <p:spPr>
          <a:xfrm>
            <a:off x="3442996" y="6027576"/>
            <a:ext cx="6148873" cy="369332"/>
          </a:xfrm>
          <a:prstGeom prst="rect">
            <a:avLst/>
          </a:prstGeom>
          <a:noFill/>
        </p:spPr>
        <p:txBody>
          <a:bodyPr wrap="square" rtlCol="0">
            <a:spAutoFit/>
          </a:bodyPr>
          <a:lstStyle/>
          <a:p>
            <a:r>
              <a:rPr lang="en-US" b="1" dirty="0"/>
              <a:t>CENTRAL NATIONAL HERBARIUM</a:t>
            </a:r>
            <a:endParaRPr lang="en-IN" b="1" dirty="0"/>
          </a:p>
        </p:txBody>
      </p:sp>
    </p:spTree>
    <p:extLst>
      <p:ext uri="{BB962C8B-B14F-4D97-AF65-F5344CB8AC3E}">
        <p14:creationId xmlns:p14="http://schemas.microsoft.com/office/powerpoint/2010/main" val="187524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A795C9-3872-4FC1-8A3E-FC7C32926613}"/>
              </a:ext>
            </a:extLst>
          </p:cNvPr>
          <p:cNvSpPr txBox="1"/>
          <p:nvPr/>
        </p:nvSpPr>
        <p:spPr>
          <a:xfrm>
            <a:off x="559838" y="265263"/>
            <a:ext cx="7081934" cy="4893647"/>
          </a:xfrm>
          <a:prstGeom prst="rect">
            <a:avLst/>
          </a:prstGeom>
          <a:noFill/>
        </p:spPr>
        <p:txBody>
          <a:bodyPr wrap="square">
            <a:spAutoFit/>
          </a:bodyPr>
          <a:lstStyle/>
          <a:p>
            <a:pPr algn="ctr" fontAlgn="base"/>
            <a:r>
              <a:rPr lang="en-US" sz="2400" b="1" cap="all" dirty="0">
                <a:effectLst/>
                <a:latin typeface="Times New Roman" panose="02020603050405020304" pitchFamily="18" charset="0"/>
                <a:cs typeface="Times New Roman" panose="02020603050405020304" pitchFamily="18" charset="0"/>
              </a:rPr>
              <a:t>Herbarium</a:t>
            </a:r>
          </a:p>
          <a:p>
            <a:pPr algn="ctr" fontAlgn="base"/>
            <a:endParaRPr lang="en-US" sz="2400" b="1" cap="all" dirty="0">
              <a:latin typeface="Times New Roman" panose="02020603050405020304" pitchFamily="18" charset="0"/>
              <a:cs typeface="Times New Roman" panose="02020603050405020304" pitchFamily="18" charset="0"/>
            </a:endParaRPr>
          </a:p>
          <a:p>
            <a:pPr algn="ctr" fontAlgn="base"/>
            <a:endParaRPr lang="en-US" sz="2400" b="1" cap="all" dirty="0">
              <a:effectLst/>
              <a:latin typeface="Times New Roman" panose="02020603050405020304" pitchFamily="18" charset="0"/>
              <a:cs typeface="Times New Roman" panose="02020603050405020304" pitchFamily="18" charset="0"/>
            </a:endParaRPr>
          </a:p>
          <a:p>
            <a:pPr marL="342900" indent="-342900" algn="just" fontAlgn="base">
              <a:buFont typeface="Arial" panose="020B0604020202020204" pitchFamily="34" charset="0"/>
              <a:buChar char="•"/>
            </a:pPr>
            <a:r>
              <a:rPr lang="en-US" sz="2400" b="1" dirty="0">
                <a:effectLst/>
                <a:latin typeface="Times New Roman" panose="02020603050405020304" pitchFamily="18" charset="0"/>
                <a:cs typeface="Times New Roman" panose="02020603050405020304" pitchFamily="18" charset="0"/>
              </a:rPr>
              <a:t>A herbarium is a store house of plant specimens in dried, pressed, preserved and mounted plant specimens are arranged in a sequence of an accepted system of classification for future reference and study. </a:t>
            </a:r>
          </a:p>
          <a:p>
            <a:pPr algn="just" fontAlgn="base"/>
            <a:endParaRPr lang="en-US" sz="2400" b="1" dirty="0">
              <a:effectLst/>
              <a:latin typeface="Times New Roman" panose="02020603050405020304" pitchFamily="18" charset="0"/>
              <a:cs typeface="Times New Roman" panose="02020603050405020304" pitchFamily="18" charset="0"/>
            </a:endParaRPr>
          </a:p>
          <a:p>
            <a:pPr marL="342900" indent="-342900" algn="just" fontAlgn="base">
              <a:buFont typeface="Arial" panose="020B0604020202020204" pitchFamily="34" charset="0"/>
              <a:buChar char="•"/>
            </a:pPr>
            <a:r>
              <a:rPr lang="en-US" sz="2400" b="1" dirty="0">
                <a:effectLst/>
                <a:latin typeface="Times New Roman" panose="02020603050405020304" pitchFamily="18" charset="0"/>
                <a:cs typeface="Times New Roman" panose="02020603050405020304" pitchFamily="18" charset="0"/>
              </a:rPr>
              <a:t>The collected plant specimens from far and wide, mounted on appropriate sheets and kept in pigeon holes of steel or wooden cupboards for study at the same place and time.</a:t>
            </a:r>
          </a:p>
        </p:txBody>
      </p:sp>
      <p:pic>
        <p:nvPicPr>
          <p:cNvPr id="2" name="Picture 1">
            <a:extLst>
              <a:ext uri="{FF2B5EF4-FFF2-40B4-BE49-F238E27FC236}">
                <a16:creationId xmlns:a16="http://schemas.microsoft.com/office/drawing/2014/main" id="{DB38A607-07A4-4853-81E2-585CEFC911F8}"/>
              </a:ext>
            </a:extLst>
          </p:cNvPr>
          <p:cNvPicPr>
            <a:picLocks noChangeAspect="1"/>
          </p:cNvPicPr>
          <p:nvPr/>
        </p:nvPicPr>
        <p:blipFill>
          <a:blip r:embed="rId2"/>
          <a:stretch>
            <a:fillRect/>
          </a:stretch>
        </p:blipFill>
        <p:spPr>
          <a:xfrm>
            <a:off x="7884741" y="729000"/>
            <a:ext cx="3868800" cy="5400000"/>
          </a:xfrm>
          <a:prstGeom prst="rect">
            <a:avLst/>
          </a:prstGeom>
        </p:spPr>
      </p:pic>
    </p:spTree>
    <p:extLst>
      <p:ext uri="{BB962C8B-B14F-4D97-AF65-F5344CB8AC3E}">
        <p14:creationId xmlns:p14="http://schemas.microsoft.com/office/powerpoint/2010/main" val="374719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erbarium - Preparation and uses">
            <a:extLst>
              <a:ext uri="{FF2B5EF4-FFF2-40B4-BE49-F238E27FC236}">
                <a16:creationId xmlns:a16="http://schemas.microsoft.com/office/drawing/2014/main" id="{C6764448-F6F2-46CB-B9C3-E57FF585D8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6666" r="48463"/>
          <a:stretch/>
        </p:blipFill>
        <p:spPr bwMode="auto">
          <a:xfrm>
            <a:off x="3743326" y="317241"/>
            <a:ext cx="4019744" cy="65407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D1425DB-F19A-4F8B-9116-D22753AA9078}"/>
              </a:ext>
            </a:extLst>
          </p:cNvPr>
          <p:cNvPicPr>
            <a:picLocks noChangeAspect="1"/>
          </p:cNvPicPr>
          <p:nvPr/>
        </p:nvPicPr>
        <p:blipFill rotWithShape="1">
          <a:blip r:embed="rId3"/>
          <a:srcRect b="27281"/>
          <a:stretch/>
        </p:blipFill>
        <p:spPr>
          <a:xfrm>
            <a:off x="3742740" y="33508"/>
            <a:ext cx="4706520" cy="283733"/>
          </a:xfrm>
          <a:prstGeom prst="rect">
            <a:avLst/>
          </a:prstGeom>
        </p:spPr>
      </p:pic>
    </p:spTree>
    <p:extLst>
      <p:ext uri="{BB962C8B-B14F-4D97-AF65-F5344CB8AC3E}">
        <p14:creationId xmlns:p14="http://schemas.microsoft.com/office/powerpoint/2010/main" val="2863713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rbaria seeds - marijuanasaveslives.org">
            <a:extLst>
              <a:ext uri="{FF2B5EF4-FFF2-40B4-BE49-F238E27FC236}">
                <a16:creationId xmlns:a16="http://schemas.microsoft.com/office/drawing/2014/main" id="{AFDA006E-1452-4727-B268-2FFBE30D7F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181"/>
          <a:stretch/>
        </p:blipFill>
        <p:spPr bwMode="auto">
          <a:xfrm>
            <a:off x="4357688" y="1352939"/>
            <a:ext cx="3476625" cy="26778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0849C9F-FAC4-4228-B151-BB4A11144ECB}"/>
              </a:ext>
            </a:extLst>
          </p:cNvPr>
          <p:cNvPicPr>
            <a:picLocks noChangeAspect="1"/>
          </p:cNvPicPr>
          <p:nvPr/>
        </p:nvPicPr>
        <p:blipFill rotWithShape="1">
          <a:blip r:embed="rId3"/>
          <a:srcRect l="53305" t="7212" b="22176"/>
          <a:stretch/>
        </p:blipFill>
        <p:spPr>
          <a:xfrm>
            <a:off x="1427583" y="690465"/>
            <a:ext cx="2197546" cy="4842588"/>
          </a:xfrm>
          <a:prstGeom prst="rect">
            <a:avLst/>
          </a:prstGeom>
        </p:spPr>
      </p:pic>
      <p:pic>
        <p:nvPicPr>
          <p:cNvPr id="4" name="Picture 3">
            <a:extLst>
              <a:ext uri="{FF2B5EF4-FFF2-40B4-BE49-F238E27FC236}">
                <a16:creationId xmlns:a16="http://schemas.microsoft.com/office/drawing/2014/main" id="{A99A3229-32BC-4BE1-8C1E-13A7E311D530}"/>
              </a:ext>
            </a:extLst>
          </p:cNvPr>
          <p:cNvPicPr>
            <a:picLocks noChangeAspect="1"/>
          </p:cNvPicPr>
          <p:nvPr/>
        </p:nvPicPr>
        <p:blipFill rotWithShape="1">
          <a:blip r:embed="rId4"/>
          <a:srcRect l="18830" t="84422"/>
          <a:stretch/>
        </p:blipFill>
        <p:spPr>
          <a:xfrm>
            <a:off x="4730620" y="4273418"/>
            <a:ext cx="2820680" cy="491984"/>
          </a:xfrm>
          <a:prstGeom prst="rect">
            <a:avLst/>
          </a:prstGeom>
        </p:spPr>
      </p:pic>
      <p:pic>
        <p:nvPicPr>
          <p:cNvPr id="5" name="Picture 4">
            <a:extLst>
              <a:ext uri="{FF2B5EF4-FFF2-40B4-BE49-F238E27FC236}">
                <a16:creationId xmlns:a16="http://schemas.microsoft.com/office/drawing/2014/main" id="{3C621BCE-6597-42B5-8876-0DB74240D565}"/>
              </a:ext>
            </a:extLst>
          </p:cNvPr>
          <p:cNvPicPr>
            <a:picLocks noChangeAspect="1"/>
          </p:cNvPicPr>
          <p:nvPr/>
        </p:nvPicPr>
        <p:blipFill>
          <a:blip r:embed="rId5"/>
          <a:stretch>
            <a:fillRect/>
          </a:stretch>
        </p:blipFill>
        <p:spPr>
          <a:xfrm>
            <a:off x="8179572" y="1165402"/>
            <a:ext cx="3600000" cy="3600000"/>
          </a:xfrm>
          <a:prstGeom prst="rect">
            <a:avLst/>
          </a:prstGeom>
        </p:spPr>
      </p:pic>
      <p:sp>
        <p:nvSpPr>
          <p:cNvPr id="6" name="TextBox 5">
            <a:extLst>
              <a:ext uri="{FF2B5EF4-FFF2-40B4-BE49-F238E27FC236}">
                <a16:creationId xmlns:a16="http://schemas.microsoft.com/office/drawing/2014/main" id="{062D86B0-9197-42A7-AB1E-383DFB28AAA2}"/>
              </a:ext>
            </a:extLst>
          </p:cNvPr>
          <p:cNvSpPr txBox="1"/>
          <p:nvPr/>
        </p:nvSpPr>
        <p:spPr>
          <a:xfrm>
            <a:off x="3625129" y="5533053"/>
            <a:ext cx="6806495" cy="369332"/>
          </a:xfrm>
          <a:prstGeom prst="rect">
            <a:avLst/>
          </a:prstGeom>
          <a:noFill/>
        </p:spPr>
        <p:txBody>
          <a:bodyPr wrap="square" rtlCol="0">
            <a:spAutoFit/>
          </a:bodyPr>
          <a:lstStyle/>
          <a:p>
            <a:r>
              <a:rPr lang="en-US" b="1" dirty="0"/>
              <a:t>PREPARATION OF HERBARIUM SPECIMEN</a:t>
            </a:r>
            <a:endParaRPr lang="en-IN" b="1" dirty="0"/>
          </a:p>
        </p:txBody>
      </p:sp>
    </p:spTree>
    <p:extLst>
      <p:ext uri="{BB962C8B-B14F-4D97-AF65-F5344CB8AC3E}">
        <p14:creationId xmlns:p14="http://schemas.microsoft.com/office/powerpoint/2010/main" val="18019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tanical Inspiration — Galanthus nivalis, the snowdrop or common...">
            <a:extLst>
              <a:ext uri="{FF2B5EF4-FFF2-40B4-BE49-F238E27FC236}">
                <a16:creationId xmlns:a16="http://schemas.microsoft.com/office/drawing/2014/main" id="{596DC120-8F34-4CFE-A37C-E0EFDABFD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03" y="578498"/>
            <a:ext cx="3682500" cy="540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E5407BB-B45B-4B55-B83B-5CAA8BC15A7A}"/>
              </a:ext>
            </a:extLst>
          </p:cNvPr>
          <p:cNvPicPr>
            <a:picLocks noChangeAspect="1"/>
          </p:cNvPicPr>
          <p:nvPr/>
        </p:nvPicPr>
        <p:blipFill>
          <a:blip r:embed="rId3"/>
          <a:stretch>
            <a:fillRect/>
          </a:stretch>
        </p:blipFill>
        <p:spPr>
          <a:xfrm>
            <a:off x="5911159" y="572776"/>
            <a:ext cx="5072312" cy="5712447"/>
          </a:xfrm>
          <a:prstGeom prst="rect">
            <a:avLst/>
          </a:prstGeom>
        </p:spPr>
      </p:pic>
      <p:sp>
        <p:nvSpPr>
          <p:cNvPr id="4" name="TextBox 3">
            <a:extLst>
              <a:ext uri="{FF2B5EF4-FFF2-40B4-BE49-F238E27FC236}">
                <a16:creationId xmlns:a16="http://schemas.microsoft.com/office/drawing/2014/main" id="{5B4EC9CD-EDDA-4D6D-AC02-309EA2C485AF}"/>
              </a:ext>
            </a:extLst>
          </p:cNvPr>
          <p:cNvSpPr txBox="1"/>
          <p:nvPr/>
        </p:nvSpPr>
        <p:spPr>
          <a:xfrm>
            <a:off x="706503" y="5589037"/>
            <a:ext cx="637105" cy="369332"/>
          </a:xfrm>
          <a:prstGeom prst="rect">
            <a:avLst/>
          </a:prstGeom>
          <a:noFill/>
          <a:ln>
            <a:solidFill>
              <a:schemeClr val="accent1"/>
            </a:solidFill>
          </a:ln>
        </p:spPr>
        <p:txBody>
          <a:bodyPr wrap="square" rtlCol="0">
            <a:spAutoFit/>
          </a:bodyPr>
          <a:lstStyle/>
          <a:p>
            <a:r>
              <a:rPr lang="en-US" dirty="0"/>
              <a:t>a</a:t>
            </a:r>
            <a:endParaRPr lang="en-IN" dirty="0"/>
          </a:p>
        </p:txBody>
      </p:sp>
      <p:sp>
        <p:nvSpPr>
          <p:cNvPr id="5" name="TextBox 4">
            <a:extLst>
              <a:ext uri="{FF2B5EF4-FFF2-40B4-BE49-F238E27FC236}">
                <a16:creationId xmlns:a16="http://schemas.microsoft.com/office/drawing/2014/main" id="{5EBD2A62-C1BD-41AD-BCB9-EAB987C287F7}"/>
              </a:ext>
            </a:extLst>
          </p:cNvPr>
          <p:cNvSpPr txBox="1"/>
          <p:nvPr/>
        </p:nvSpPr>
        <p:spPr>
          <a:xfrm>
            <a:off x="2771192" y="6372805"/>
            <a:ext cx="4618653" cy="369332"/>
          </a:xfrm>
          <a:prstGeom prst="rect">
            <a:avLst/>
          </a:prstGeom>
          <a:noFill/>
        </p:spPr>
        <p:txBody>
          <a:bodyPr wrap="square" rtlCol="0">
            <a:spAutoFit/>
          </a:bodyPr>
          <a:lstStyle/>
          <a:p>
            <a:r>
              <a:rPr lang="en-US" b="1" dirty="0"/>
              <a:t>HERBARIUM  SPECIMENS</a:t>
            </a:r>
            <a:endParaRPr lang="en-IN" b="1" dirty="0"/>
          </a:p>
        </p:txBody>
      </p:sp>
    </p:spTree>
    <p:extLst>
      <p:ext uri="{BB962C8B-B14F-4D97-AF65-F5344CB8AC3E}">
        <p14:creationId xmlns:p14="http://schemas.microsoft.com/office/powerpoint/2010/main" val="241626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BAC935-7053-497D-9714-276A0F10F09A}"/>
              </a:ext>
            </a:extLst>
          </p:cNvPr>
          <p:cNvSpPr txBox="1"/>
          <p:nvPr/>
        </p:nvSpPr>
        <p:spPr>
          <a:xfrm>
            <a:off x="223935" y="547786"/>
            <a:ext cx="11616612" cy="6370975"/>
          </a:xfrm>
          <a:prstGeom prst="rect">
            <a:avLst/>
          </a:prstGeom>
          <a:noFill/>
        </p:spPr>
        <p:txBody>
          <a:bodyPr wrap="square">
            <a:spAutoFit/>
          </a:bodyPr>
          <a:lstStyle/>
          <a:p>
            <a:pPr algn="ctr" fontAlgn="base"/>
            <a:r>
              <a:rPr lang="en-IN" sz="2400" b="1" dirty="0">
                <a:effectLst/>
                <a:latin typeface="Times New Roman" panose="02020603050405020304" pitchFamily="18" charset="0"/>
                <a:cs typeface="Times New Roman" panose="02020603050405020304" pitchFamily="18" charset="0"/>
              </a:rPr>
              <a:t>Functions of Herbarium:</a:t>
            </a:r>
          </a:p>
          <a:p>
            <a:pPr algn="just" fontAlgn="base"/>
            <a:r>
              <a:rPr lang="en-US" sz="2400" b="1" dirty="0">
                <a:effectLst/>
                <a:latin typeface="Times New Roman" panose="02020603050405020304" pitchFamily="18" charset="0"/>
                <a:cs typeface="Times New Roman" panose="02020603050405020304" pitchFamily="18" charset="0"/>
              </a:rPr>
              <a:t>The main and valuable functions of herbarium are:</a:t>
            </a:r>
          </a:p>
          <a:p>
            <a:pPr algn="just" fontAlgn="base"/>
            <a:r>
              <a:rPr lang="en-US" sz="2400" b="1" dirty="0">
                <a:effectLst/>
                <a:latin typeface="Times New Roman" panose="02020603050405020304" pitchFamily="18" charset="0"/>
                <a:cs typeface="Times New Roman" panose="02020603050405020304" pitchFamily="18" charset="0"/>
              </a:rPr>
              <a:t>a) Conservatory of material and data:</a:t>
            </a:r>
          </a:p>
          <a:p>
            <a:pPr marL="342900" indent="-342900" algn="just" fontAlgn="base">
              <a:buFont typeface="Wingdings" panose="05000000000000000000" pitchFamily="2" charset="2"/>
              <a:buChar char="Ø"/>
            </a:pPr>
            <a:r>
              <a:rPr lang="en-US" sz="2400" b="1" dirty="0">
                <a:effectLst/>
                <a:latin typeface="Times New Roman" panose="02020603050405020304" pitchFamily="18" charset="0"/>
                <a:cs typeface="Times New Roman" panose="02020603050405020304" pitchFamily="18" charset="0"/>
              </a:rPr>
              <a:t>The herbarium is a storehouse of plant materials with valuable data mentioned on their labels. </a:t>
            </a:r>
          </a:p>
          <a:p>
            <a:pPr marL="342900" indent="-342900" algn="just" fontAlgn="base">
              <a:buFont typeface="Wingdings" panose="05000000000000000000" pitchFamily="2" charset="2"/>
              <a:buChar char="Ø"/>
            </a:pPr>
            <a:r>
              <a:rPr lang="en-US" sz="2400" b="1" dirty="0">
                <a:effectLst/>
                <a:latin typeface="Times New Roman" panose="02020603050405020304" pitchFamily="18" charset="0"/>
                <a:cs typeface="Times New Roman" panose="02020603050405020304" pitchFamily="18" charset="0"/>
              </a:rPr>
              <a:t>The material in the herbarium remains as permanent record of flora of those regions even the natural topography and the vegetation have changed or extinct. In these the herbarium provide evidence of what once existed.</a:t>
            </a:r>
          </a:p>
          <a:p>
            <a:pPr marL="342900" indent="-342900" algn="just" fontAlgn="base">
              <a:buFont typeface="Wingdings" panose="05000000000000000000" pitchFamily="2" charset="2"/>
              <a:buChar char="Ø"/>
            </a:pPr>
            <a:r>
              <a:rPr lang="en-US" sz="2400" b="1" dirty="0">
                <a:effectLst/>
                <a:latin typeface="Times New Roman" panose="02020603050405020304" pitchFamily="18" charset="0"/>
                <a:cs typeface="Times New Roman" panose="02020603050405020304" pitchFamily="18" charset="0"/>
              </a:rPr>
              <a:t>The herbarium specimens bear labels with adequate data on habitat, common name, native uses, ecological notes like frequency and abundance of species, associated plants, habit etc.</a:t>
            </a:r>
          </a:p>
          <a:p>
            <a:pPr marL="342900" indent="-342900" algn="just" fontAlgn="base">
              <a:buFont typeface="Wingdings" panose="05000000000000000000" pitchFamily="2" charset="2"/>
              <a:buChar char="Ø"/>
            </a:pPr>
            <a:r>
              <a:rPr lang="en-US" sz="2400" b="1" dirty="0">
                <a:effectLst/>
                <a:latin typeface="Times New Roman" panose="02020603050405020304" pitchFamily="18" charset="0"/>
                <a:cs typeface="Times New Roman" panose="02020603050405020304" pitchFamily="18" charset="0"/>
              </a:rPr>
              <a:t>These types of data for the particular species, but from different collections of different regions, when carefully studied and </a:t>
            </a:r>
            <a:r>
              <a:rPr lang="en-US" sz="2400" b="1" dirty="0" err="1">
                <a:effectLst/>
                <a:latin typeface="Times New Roman" panose="02020603050405020304" pitchFamily="18" charset="0"/>
                <a:cs typeface="Times New Roman" panose="02020603050405020304" pitchFamily="18" charset="0"/>
              </a:rPr>
              <a:t>analysed</a:t>
            </a:r>
            <a:r>
              <a:rPr lang="en-US" sz="2400" b="1" dirty="0">
                <a:effectLst/>
                <a:latin typeface="Times New Roman" panose="02020603050405020304" pitchFamily="18" charset="0"/>
                <a:cs typeface="Times New Roman" panose="02020603050405020304" pitchFamily="18" charset="0"/>
              </a:rPr>
              <a:t>, provides valuable material for almost complete description of various taxonomic characters such as morphological range of variation, distribution etc.</a:t>
            </a:r>
          </a:p>
          <a:p>
            <a:pPr marL="342900" indent="-342900" algn="just" fontAlgn="base">
              <a:buFont typeface="Wingdings" panose="05000000000000000000" pitchFamily="2" charset="2"/>
              <a:buChar char="Ø"/>
            </a:pPr>
            <a:r>
              <a:rPr lang="en-US" sz="2400" b="1" dirty="0">
                <a:effectLst/>
                <a:latin typeface="Times New Roman" panose="02020603050405020304" pitchFamily="18" charset="0"/>
                <a:cs typeface="Times New Roman" panose="02020603050405020304" pitchFamily="18" charset="0"/>
              </a:rPr>
              <a:t>A herbarium receives fresh material by collection of its staff, through gifts, exchanges etc. So it is a conservatory of material and data.</a:t>
            </a:r>
          </a:p>
        </p:txBody>
      </p:sp>
    </p:spTree>
    <p:extLst>
      <p:ext uri="{BB962C8B-B14F-4D97-AF65-F5344CB8AC3E}">
        <p14:creationId xmlns:p14="http://schemas.microsoft.com/office/powerpoint/2010/main" val="486085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9CCBB4-9ADF-431A-99D7-EF53E5308489}"/>
              </a:ext>
            </a:extLst>
          </p:cNvPr>
          <p:cNvSpPr txBox="1"/>
          <p:nvPr/>
        </p:nvSpPr>
        <p:spPr>
          <a:xfrm>
            <a:off x="158621" y="535851"/>
            <a:ext cx="11457991" cy="3785652"/>
          </a:xfrm>
          <a:prstGeom prst="rect">
            <a:avLst/>
          </a:prstGeom>
          <a:noFill/>
        </p:spPr>
        <p:txBody>
          <a:bodyPr wrap="square">
            <a:spAutoFit/>
          </a:bodyPr>
          <a:lstStyle/>
          <a:p>
            <a:pPr algn="l" fontAlgn="base"/>
            <a:r>
              <a:rPr lang="en-US" sz="2400" b="1" dirty="0">
                <a:effectLst/>
                <a:latin typeface="Times New Roman" panose="02020603050405020304" pitchFamily="18" charset="0"/>
                <a:cs typeface="Times New Roman" panose="02020603050405020304" pitchFamily="18" charset="0"/>
              </a:rPr>
              <a:t>b) Role of herbarium in teaching and research:</a:t>
            </a:r>
          </a:p>
          <a:p>
            <a:pPr algn="l" fontAlgn="base"/>
            <a:endParaRPr lang="en-US" sz="2400" b="1" dirty="0">
              <a:effectLst/>
              <a:latin typeface="Times New Roman" panose="02020603050405020304" pitchFamily="18" charset="0"/>
              <a:cs typeface="Times New Roman" panose="02020603050405020304" pitchFamily="18" charset="0"/>
            </a:endParaRPr>
          </a:p>
          <a:p>
            <a:pPr marL="342900" indent="-342900" algn="just" fontAlgn="base">
              <a:buFont typeface="Wingdings" panose="05000000000000000000" pitchFamily="2" charset="2"/>
              <a:buChar char="Ø"/>
            </a:pPr>
            <a:r>
              <a:rPr lang="en-US" sz="2400" b="1" dirty="0">
                <a:effectLst/>
                <a:latin typeface="Times New Roman" panose="02020603050405020304" pitchFamily="18" charset="0"/>
                <a:cs typeface="Times New Roman" panose="02020603050405020304" pitchFamily="18" charset="0"/>
              </a:rPr>
              <a:t>Herbarium acts as an aid in teaching botany to degree and</a:t>
            </a:r>
            <a:r>
              <a:rPr lang="en-US" b="1" dirty="0">
                <a:solidFill>
                  <a:srgbClr val="424142"/>
                </a:solidFill>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post-graduate students. While teaching a teacher can show herbarium specimens if fresh material is not available at the time of giving the course.</a:t>
            </a:r>
          </a:p>
          <a:p>
            <a:pPr marL="342900" indent="-342900" algn="just" fontAlgn="base">
              <a:buFont typeface="Wingdings" panose="05000000000000000000" pitchFamily="2" charset="2"/>
              <a:buChar char="Ø"/>
            </a:pPr>
            <a:endParaRPr lang="en-US" sz="2400" b="1" dirty="0">
              <a:effectLst/>
              <a:latin typeface="Times New Roman" panose="02020603050405020304" pitchFamily="18" charset="0"/>
              <a:cs typeface="Times New Roman" panose="02020603050405020304" pitchFamily="18" charset="0"/>
            </a:endParaRPr>
          </a:p>
          <a:p>
            <a:pPr marL="342900" indent="-342900" algn="just" fontAlgn="base">
              <a:buFont typeface="Wingdings" panose="05000000000000000000" pitchFamily="2" charset="2"/>
              <a:buChar char="Ø"/>
            </a:pPr>
            <a:r>
              <a:rPr lang="en-US" sz="2400" b="1" dirty="0">
                <a:effectLst/>
                <a:latin typeface="Times New Roman" panose="02020603050405020304" pitchFamily="18" charset="0"/>
                <a:cs typeface="Times New Roman" panose="02020603050405020304" pitchFamily="18" charset="0"/>
              </a:rPr>
              <a:t>It is of essential requirement for </a:t>
            </a:r>
            <a:r>
              <a:rPr lang="en-US" sz="2400" b="1" dirty="0" err="1">
                <a:effectLst/>
                <a:latin typeface="Times New Roman" panose="02020603050405020304" pitchFamily="18" charset="0"/>
                <a:cs typeface="Times New Roman" panose="02020603050405020304" pitchFamily="18" charset="0"/>
              </a:rPr>
              <a:t>biosystematic</a:t>
            </a:r>
            <a:r>
              <a:rPr lang="en-US" sz="2400" b="1" dirty="0">
                <a:effectLst/>
                <a:latin typeface="Times New Roman" panose="02020603050405020304" pitchFamily="18" charset="0"/>
                <a:cs typeface="Times New Roman" panose="02020603050405020304" pitchFamily="18" charset="0"/>
              </a:rPr>
              <a:t> research i.e., for correct identification and nomenclature besides a source of material. It provides research material for anatomical, palynological and </a:t>
            </a:r>
            <a:r>
              <a:rPr lang="en-US" sz="2400" b="1" dirty="0" err="1">
                <a:effectLst/>
                <a:latin typeface="Times New Roman" panose="02020603050405020304" pitchFamily="18" charset="0"/>
                <a:cs typeface="Times New Roman" panose="02020603050405020304" pitchFamily="18" charset="0"/>
              </a:rPr>
              <a:t>chemotaxonomical</a:t>
            </a:r>
            <a:r>
              <a:rPr lang="en-US" sz="2400" b="1" dirty="0">
                <a:effectLst/>
                <a:latin typeface="Times New Roman" panose="02020603050405020304" pitchFamily="18" charset="0"/>
                <a:cs typeface="Times New Roman" panose="02020603050405020304" pitchFamily="18" charset="0"/>
              </a:rPr>
              <a:t> studies.</a:t>
            </a:r>
          </a:p>
          <a:p>
            <a:pPr algn="just" fontAlgn="base"/>
            <a:endParaRPr lang="en-US" sz="24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87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2DB48-0447-4288-878E-5086C2E9AB82}"/>
              </a:ext>
            </a:extLst>
          </p:cNvPr>
          <p:cNvSpPr>
            <a:spLocks noChangeArrowheads="1"/>
          </p:cNvSpPr>
          <p:nvPr/>
        </p:nvSpPr>
        <p:spPr bwMode="auto">
          <a:xfrm>
            <a:off x="363894" y="558572"/>
            <a:ext cx="11457992" cy="49244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Some other significances are: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1. It provides valuable data and material.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2. Helped in all kinds of taxonomic researches.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3. It aids in assessment of conservation status of a taxon.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4. It acts as an aid in taxonomical researches.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5. It serves as a fundamental resource of identification of almost all plants of country and even world.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6. As source of estimation of global biodiversity.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7. It is a base line for data on distribution and abundance of keystone species.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8. It helps in distributional range and population biological studies.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9. The specimen tag carries all the information about habitat, habit, local name, flower </a:t>
            </a:r>
            <a:r>
              <a:rPr kumimoji="0" lang="en-US" altLang="en-US" sz="2000" b="1" i="0" u="none" strike="noStrike" cap="none" normalizeH="0" baseline="0" dirty="0" err="1">
                <a:ln>
                  <a:noFill/>
                </a:ln>
                <a:effectLst/>
                <a:latin typeface="Times New Roman" panose="02020603050405020304" pitchFamily="18" charset="0"/>
                <a:cs typeface="Times New Roman" panose="02020603050405020304" pitchFamily="18" charset="0"/>
              </a:rPr>
              <a:t>colour</a:t>
            </a: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 etc., of plant specimen for further botanical, </a:t>
            </a:r>
            <a:r>
              <a:rPr kumimoji="0" lang="en-US" altLang="en-US" sz="2000" b="1" i="0" u="none" strike="noStrike" cap="none" normalizeH="0" baseline="0" dirty="0" err="1">
                <a:ln>
                  <a:noFill/>
                </a:ln>
                <a:effectLst/>
                <a:latin typeface="Times New Roman" panose="02020603050405020304" pitchFamily="18" charset="0"/>
                <a:cs typeface="Times New Roman" panose="02020603050405020304" pitchFamily="18" charset="0"/>
              </a:rPr>
              <a:t>ethnototanical</a:t>
            </a: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 phytogeographical studies etc.</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10. It may be useful as source of material for anatomy, palynology cytotaxonomy biochemistry, pharmacognosy etc. studies.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11. Herbarium serves as an aid in teaching plant taxonomy.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12. It may provide seeds of extinct plant species for further studies.</a:t>
            </a:r>
          </a:p>
        </p:txBody>
      </p:sp>
    </p:spTree>
    <p:extLst>
      <p:ext uri="{BB962C8B-B14F-4D97-AF65-F5344CB8AC3E}">
        <p14:creationId xmlns:p14="http://schemas.microsoft.com/office/powerpoint/2010/main" val="2379111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E8D705A-E791-47F1-BDB2-7082D4A4D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27" y="944133"/>
            <a:ext cx="10431623" cy="55779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03D17A-C471-4380-A9E3-77DE83B95B42}"/>
              </a:ext>
            </a:extLst>
          </p:cNvPr>
          <p:cNvSpPr txBox="1"/>
          <p:nvPr/>
        </p:nvSpPr>
        <p:spPr>
          <a:xfrm>
            <a:off x="3048778" y="333172"/>
            <a:ext cx="6097554" cy="461665"/>
          </a:xfrm>
          <a:prstGeom prst="rect">
            <a:avLst/>
          </a:prstGeom>
          <a:noFill/>
        </p:spPr>
        <p:txBody>
          <a:bodyPr wrap="square">
            <a:spAutoFit/>
          </a:bodyPr>
          <a:lstStyle/>
          <a:p>
            <a:pPr algn="ctr"/>
            <a:r>
              <a:rPr lang="en-US" sz="2400" b="1" i="0" dirty="0">
                <a:solidFill>
                  <a:srgbClr val="424142"/>
                </a:solidFill>
                <a:effectLst/>
                <a:latin typeface="Times New Roman" panose="02020603050405020304" pitchFamily="18" charset="0"/>
                <a:cs typeface="Times New Roman" panose="02020603050405020304" pitchFamily="18" charset="0"/>
              </a:rPr>
              <a:t>Some Important Herbarium</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775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589</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Dipu Samanta</dc:creator>
  <cp:lastModifiedBy>Dipu Samanta</cp:lastModifiedBy>
  <cp:revision>6</cp:revision>
  <dcterms:created xsi:type="dcterms:W3CDTF">2021-11-01T17:03:57Z</dcterms:created>
  <dcterms:modified xsi:type="dcterms:W3CDTF">2021-11-01T18:23:32Z</dcterms:modified>
</cp:coreProperties>
</file>