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D534-5443-424B-83E3-601B6A7E2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AA21F-6AEB-4044-8EB9-B01419DFB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FFAD2-DA2C-439D-A7B8-3C9E93AC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0ECEA-F7BC-4B88-86D0-17B49036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DC5A7-AD15-4F6A-B47E-02EAC7837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697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EB537-E40D-409A-8180-9A13B7D9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56E6C-2241-4E0E-8DF1-AA49398F7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2D3FB-4D68-4467-A188-4953339F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92EAF-A828-42E6-8B72-AF6326969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68754-3868-4A8D-86CC-FC862BA2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305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C96207-E5E7-4F74-9B4F-46235F9AC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0326D5-C23C-4642-A336-6F6270BF2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B4CE1-FDB3-464E-B3C6-E43820389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E35A2-31F0-4209-A7CF-FF8DD2478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EF6F4-6FA6-40F5-A425-70E4FD3AE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12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1957D-F7B0-4966-AEE9-210339B5A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BEE7E-F911-49EF-B1F0-90E520831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A7E31-7EA0-4333-9EAF-26B8734A1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17EAB-9B16-4484-A650-B82A5E81D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D3302-D06E-4123-A5CB-31C16063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837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7FADB-F706-433F-B711-517FF9370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2711D-6C6B-4334-8814-F68477AA2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C69B1-5AE8-4075-940E-E4A5A64C7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BD721-55F1-48AE-8CBD-01EB37D1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51692-65DC-413C-BDA1-30C7A8FC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8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3E4EF-CAAC-4E26-B3CE-EDD8DF19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8189E-7452-4E21-8D7B-F31EAB5F6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88ED1-75AA-4BD7-8574-38D7E95B1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707D6-53A7-45C8-B859-F3D051EF3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DEEB9-5252-447A-85D0-3625A32B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36FD1-9ED8-4B7C-8738-59E0A576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75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28FCE-8A05-46E5-8FCB-AA456AE9B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2DB9E-EE0C-40CC-BBBF-B5179C754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4CDC7-86FD-4E28-A6D8-157E8776E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CB7169-39F4-4E7C-BEEC-F862532E4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511C9-5D6D-43F8-973A-7B996AAA9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4FC8A5-6367-4F58-8BD7-A2DFC2F4E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C988C3-00B5-4AB8-A17E-CC42DAC8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195011-F0B7-454D-BA9A-A9D67CBB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759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ED5C9-06FB-4A17-ACD1-B4B67DC50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85DF-B734-4252-B991-32BE99B9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2E535-42EA-4D32-9E67-8F0CB8D89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AC313-8547-46B3-82C7-DC86D481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077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194CCC-4F98-4F8C-8040-675D90F6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5EC31B-4556-41B1-962C-2D3830E6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416E5-6D4F-4386-80A5-1FE87871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696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DBB0-B40F-4FFB-B48E-270E17F9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FC2AD-CC19-4100-AD20-792877EE1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2E7E3-E9E6-4FF9-BECA-C982F5A11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DFDA9-1D49-4909-A9E3-59861392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1591C-0B82-4939-B8CC-62746BCB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E0305-24C6-4078-8A66-0668ECFE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155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471FD-FD7F-4EE7-9EC3-8A156EDA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347E1-80DA-48AB-AF89-F1747B788C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A0AE1-0DD2-464F-BD7A-3C6CBA5C4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70906-7C3C-4F9B-BD41-4097339B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0BC1C-3A32-4234-845C-F6EE92130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EBB2B-3397-427B-9BA9-AD2535E9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053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1FBE14-1A32-4611-87FF-913A41DA8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C738A-4C3A-441B-A8F3-8996605D8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4C31B-F6CA-40DB-A50A-DCE4B47DC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E192-140F-4F3D-91D4-C50582E553E0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23AC4-C219-41E8-90B2-DAFA266EB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F990A-E5FE-4C20-ABBD-E5256A6B3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A7ED3-3378-424C-B8A5-6594EAB92E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526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ipusamanta2010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D63681-EF16-4EF6-83A1-F00C64CAFFD8}"/>
              </a:ext>
            </a:extLst>
          </p:cNvPr>
          <p:cNvSpPr txBox="1"/>
          <p:nvPr/>
        </p:nvSpPr>
        <p:spPr>
          <a:xfrm>
            <a:off x="597158" y="325553"/>
            <a:ext cx="10804849" cy="6361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KANAILAL BHATTACHARYYA COLLEGE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 MATERIAL</a:t>
            </a:r>
            <a:r>
              <a:rPr lang="en-IN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ONLINE CLASS,</a:t>
            </a: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Vrinda" panose="020B0502040204020203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Vrinda" panose="020B0502040204020203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B.Sc. SEMESTER- I (GENERAL) STUDENTS UNDER CBCS SYSTEM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SUBJECT: BOTANY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PAPER: PLANT DIVERSITY- I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(GE-1/CC-1) 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Aft>
                <a:spcPts val="1000"/>
              </a:spcAft>
            </a:pPr>
            <a:r>
              <a:rPr lang="en-US" b="1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TOPIC: ANATOMY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1000"/>
              </a:spcAft>
            </a:pPr>
            <a:r>
              <a:rPr lang="en-US" b="1" cap="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SUBTOPIC: </a:t>
            </a:r>
            <a:r>
              <a:rPr lang="en-US" b="1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STOMATA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 fontAlgn="base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 fontAlgn="base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DIPU SAMANTA</a:t>
            </a:r>
          </a:p>
          <a:p>
            <a:pPr algn="ctr" fontAlgn="base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(DEPARTMENT OF BOTANY)</a:t>
            </a: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Vrinda" panose="020B0502040204020203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FOR CORRESPONDENCE: </a:t>
            </a:r>
            <a:r>
              <a:rPr lang="en-US" sz="11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  <a:hlinkClick r:id="rId2"/>
              </a:rPr>
              <a:t>dipusamanta2010@gmail.com</a:t>
            </a: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2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1FA745-6DE0-4543-A47D-AAB56E252CE4}"/>
              </a:ext>
            </a:extLst>
          </p:cNvPr>
          <p:cNvSpPr txBox="1"/>
          <p:nvPr/>
        </p:nvSpPr>
        <p:spPr>
          <a:xfrm>
            <a:off x="503852" y="331148"/>
            <a:ext cx="803365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STOMATA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stomata are minute pores which occur in the epidermis of the plants.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toma (Stomata) remains surrounded by two kidney or bean shaped epidermal cells, the </a:t>
            </a:r>
            <a:r>
              <a:rPr lang="en-US" sz="20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guard cells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stomata may occur on any part of a plant except the roots. The epidermal cells bordering the guard cells are called </a:t>
            </a:r>
            <a:r>
              <a:rPr lang="en-US" sz="20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accessory cells or subsidiary cells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stomata may also range on the surface of a single leaf from a few thousand to hundreds of thousands per square cm.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Stomata occur on both upper and lower surfaces of leaf, but especially they are confined to the </a:t>
            </a:r>
            <a:r>
              <a:rPr lang="en-US" sz="20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lower surface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In floating leaves Stomata are confined only on the upper surface of the leaf.</a:t>
            </a:r>
          </a:p>
          <a:p>
            <a:pPr algn="just" fontAlgn="base"/>
            <a:endParaRPr lang="en-US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 normal conditions the </a:t>
            </a:r>
            <a:r>
              <a:rPr lang="en-US" sz="20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stomata remain closed in the absence of light or in night or remain open in the presence of light 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in day time. 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03489E-6398-4653-910F-61B9135165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40" r="17727" b="12645"/>
          <a:stretch/>
        </p:blipFill>
        <p:spPr>
          <a:xfrm>
            <a:off x="8714794" y="1446247"/>
            <a:ext cx="3209728" cy="31817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09D94C-958C-4335-BB7B-2D3A8C9BC203}"/>
              </a:ext>
            </a:extLst>
          </p:cNvPr>
          <p:cNvSpPr txBox="1"/>
          <p:nvPr/>
        </p:nvSpPr>
        <p:spPr>
          <a:xfrm>
            <a:off x="8714794" y="4907904"/>
            <a:ext cx="3209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Fig. STRUCTURE OF STOMATA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1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27F4780-0699-456C-A76C-84407EE5C26F}"/>
              </a:ext>
            </a:extLst>
          </p:cNvPr>
          <p:cNvSpPr txBox="1"/>
          <p:nvPr/>
        </p:nvSpPr>
        <p:spPr>
          <a:xfrm>
            <a:off x="485189" y="269726"/>
            <a:ext cx="1138334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24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TYPES OF STOMATA</a:t>
            </a:r>
          </a:p>
          <a:p>
            <a:pPr algn="ctr" fontAlgn="base"/>
            <a:endParaRPr lang="en-US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Structurally the stomata may be of different types:</a:t>
            </a:r>
          </a:p>
          <a:p>
            <a:pPr algn="l" fontAlgn="base"/>
            <a:endParaRPr lang="en-US" b="1" dirty="0">
              <a:solidFill>
                <a:srgbClr val="424142"/>
              </a:solidFill>
              <a:latin typeface="Georgia" panose="02040502050405020303" pitchFamily="18" charset="0"/>
            </a:endParaRP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Ranunculaceous or 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Anomocytic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/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Anomocytic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irregular celled). In this type the stoma remains surrounded by a limited number of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subsidiary cells which are quite alike the remaining epidermal cells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fontAlgn="base"/>
            <a:endParaRPr lang="en-US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IN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Cruciferous or </a:t>
            </a:r>
            <a:r>
              <a:rPr lang="en-IN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Anisocytic</a:t>
            </a:r>
            <a:r>
              <a:rPr lang="en-IN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fontAlgn="base"/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Anisocytic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unequal celled) In this type stoma remains surrounded by three accessory or subsidiary cells of which one is distinctly smaller than the other two.</a:t>
            </a:r>
          </a:p>
          <a:p>
            <a:pPr algn="just" fontAlgn="base"/>
            <a:endParaRPr lang="en-US" sz="24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Rubiaceous or 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Paracytic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/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Paracytic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parallel celled) In this type, the stoma remains surrounded by two subsidiary or accessory cells which are parallel to the long axis of the pore and guard cells.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65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EBEA61-B944-43E3-8EDD-82130471CC3E}"/>
              </a:ext>
            </a:extLst>
          </p:cNvPr>
          <p:cNvSpPr txBox="1"/>
          <p:nvPr/>
        </p:nvSpPr>
        <p:spPr>
          <a:xfrm>
            <a:off x="1173324" y="870867"/>
            <a:ext cx="962219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Caryophyllaceous or 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Diacytic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/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Diacytic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cross celled) In this type the stoma remains surrounded by a pair of subsidiary or accessory cells and whose common wall is at right angles to the guard cells.</a:t>
            </a:r>
          </a:p>
          <a:p>
            <a:pPr algn="just" fontAlgn="base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en-US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IN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Gramineous stomata:</a:t>
            </a:r>
            <a:endParaRPr lang="en-US" sz="24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gramineous stoma possesses guard cells of which the middle portions are much narrower than the ends so that the cells appear in surface view like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dumpbells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They are commonly found in Gramineae and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Cyperaceae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monocotyledons.</a:t>
            </a:r>
            <a:endParaRPr lang="en-US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3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8093849-6DE1-44FC-B5C5-B6447DDDF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64"/>
          <a:stretch/>
        </p:blipFill>
        <p:spPr bwMode="auto">
          <a:xfrm>
            <a:off x="2334697" y="447869"/>
            <a:ext cx="7593077" cy="55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BF468D-CC86-4E9E-8572-24DDD5C6A091}"/>
              </a:ext>
            </a:extLst>
          </p:cNvPr>
          <p:cNvSpPr txBox="1"/>
          <p:nvPr/>
        </p:nvSpPr>
        <p:spPr>
          <a:xfrm>
            <a:off x="1539551" y="6074227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TYPES OF STOMATA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a). </a:t>
            </a:r>
            <a:r>
              <a:rPr lang="en-US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Anomocytic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b) </a:t>
            </a:r>
            <a:r>
              <a:rPr lang="en-IN" sz="18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Anisocytic</a:t>
            </a:r>
            <a:r>
              <a:rPr lang="en-IN" sz="1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c) </a:t>
            </a:r>
            <a:r>
              <a:rPr lang="en-US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Paracytic</a:t>
            </a:r>
            <a:r>
              <a:rPr lang="en-US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d) </a:t>
            </a:r>
            <a:r>
              <a:rPr lang="en-US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Diacytic</a:t>
            </a:r>
            <a:r>
              <a:rPr lang="en-US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e) </a:t>
            </a:r>
            <a:r>
              <a:rPr lang="en-IN" sz="1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Gramineous </a:t>
            </a:r>
            <a:endParaRPr lang="en-US" sz="1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08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619D6F-82A7-4717-BF2D-C793D396F03B}"/>
              </a:ext>
            </a:extLst>
          </p:cNvPr>
          <p:cNvSpPr txBox="1"/>
          <p:nvPr/>
        </p:nvSpPr>
        <p:spPr>
          <a:xfrm>
            <a:off x="578499" y="732367"/>
            <a:ext cx="10823510" cy="3225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 of Stomata:</a:t>
            </a:r>
          </a:p>
          <a:p>
            <a:pPr algn="l" fontAlgn="base"/>
            <a:endParaRPr lang="en-US" b="1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l" fontAlgn="base"/>
            <a:endParaRPr lang="en-US" b="1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dirty="0">
                <a:effectLst/>
                <a:latin typeface="Georgia" panose="02040502050405020303" pitchFamily="18" charset="0"/>
              </a:rPr>
              <a:t>They are used for the exchange of gases in between the plant and atmos­phere. To facilitate this function, each stoma opens in a sub-stomatal chamber or respiratory cavity. </a:t>
            </a:r>
          </a:p>
          <a:p>
            <a:pPr marL="342900" indent="-34290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dirty="0">
                <a:effectLst/>
                <a:latin typeface="Georgia" panose="02040502050405020303" pitchFamily="18" charset="0"/>
              </a:rPr>
              <a:t>Evaporation of water also takes place through stomata.</a:t>
            </a:r>
          </a:p>
        </p:txBody>
      </p:sp>
    </p:spTree>
    <p:extLst>
      <p:ext uri="{BB962C8B-B14F-4D97-AF65-F5344CB8AC3E}">
        <p14:creationId xmlns:p14="http://schemas.microsoft.com/office/powerpoint/2010/main" val="54392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487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Dipu Samanta</dc:creator>
  <cp:lastModifiedBy>dipus</cp:lastModifiedBy>
  <cp:revision>15</cp:revision>
  <dcterms:created xsi:type="dcterms:W3CDTF">2021-10-29T09:26:45Z</dcterms:created>
  <dcterms:modified xsi:type="dcterms:W3CDTF">2023-07-03T16:01:37Z</dcterms:modified>
</cp:coreProperties>
</file>