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57" r:id="rId5"/>
    <p:sldId id="259" r:id="rId6"/>
    <p:sldId id="260" r:id="rId7"/>
    <p:sldId id="271" r:id="rId8"/>
    <p:sldId id="261" r:id="rId9"/>
    <p:sldId id="262" r:id="rId10"/>
    <p:sldId id="264" r:id="rId11"/>
    <p:sldId id="265" r:id="rId12"/>
    <p:sldId id="266" r:id="rId13"/>
    <p:sldId id="267" r:id="rId14"/>
    <p:sldId id="269"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660"/>
  </p:normalViewPr>
  <p:slideViewPr>
    <p:cSldViewPr snapToGrid="0">
      <p:cViewPr varScale="1">
        <p:scale>
          <a:sx n="82" d="100"/>
          <a:sy n="82" d="100"/>
        </p:scale>
        <p:origin x="4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D723-878B-438D-8172-1C65554324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81E2045-5F9B-4799-AA98-92B80D2D61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04AE6DD-A1A7-41CC-A379-53BA176F64D0}"/>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5" name="Footer Placeholder 4">
            <a:extLst>
              <a:ext uri="{FF2B5EF4-FFF2-40B4-BE49-F238E27FC236}">
                <a16:creationId xmlns:a16="http://schemas.microsoft.com/office/drawing/2014/main" id="{AF38B799-831D-4A1C-A3F8-7B5623E7F9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F0CFBD-BC66-477F-82AB-C21E9528ED88}"/>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217682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2FF8-7B10-455C-AF0D-021C236B93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8DA636-5C1D-4D5B-A91A-DE04F7EC5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C9FAC64-FC90-4CFC-8340-B411A5624D6E}"/>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5" name="Footer Placeholder 4">
            <a:extLst>
              <a:ext uri="{FF2B5EF4-FFF2-40B4-BE49-F238E27FC236}">
                <a16:creationId xmlns:a16="http://schemas.microsoft.com/office/drawing/2014/main" id="{7021F8B0-F429-499D-BD9B-A7D9613BA4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6A4FC1-4CCD-4F17-8CB7-60728C414FA9}"/>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397211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BAA6F-FAF8-4D6F-B37A-AA343C1E2C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F3D3269-F3D7-4CDA-A094-66D8CAFD87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D0F509-F051-4570-8BFF-91BCF9BC2F36}"/>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5" name="Footer Placeholder 4">
            <a:extLst>
              <a:ext uri="{FF2B5EF4-FFF2-40B4-BE49-F238E27FC236}">
                <a16:creationId xmlns:a16="http://schemas.microsoft.com/office/drawing/2014/main" id="{9A00EEE7-A963-47CD-9E97-0E13254482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0815FC2-4108-4C70-BB4C-BB7DBCE35758}"/>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100263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FF8E-8CF9-4638-9A9D-CDED6F94FE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A0269A4-7BA5-44BA-9D6C-67E68E8662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FF5E9B-9A32-46C9-BB4A-0DCD24F6D387}"/>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5" name="Footer Placeholder 4">
            <a:extLst>
              <a:ext uri="{FF2B5EF4-FFF2-40B4-BE49-F238E27FC236}">
                <a16:creationId xmlns:a16="http://schemas.microsoft.com/office/drawing/2014/main" id="{F0F274DB-CD78-4FFE-A845-9228CD18EC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A67079-7126-4401-9E1F-4CEBF75E1A0B}"/>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128796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B8F3-8813-49EA-A085-608394BB87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E0E613A-F723-4D5F-AC6C-760A31B4B6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16DCD9-4710-4BF1-8C2B-448B9B303A45}"/>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5" name="Footer Placeholder 4">
            <a:extLst>
              <a:ext uri="{FF2B5EF4-FFF2-40B4-BE49-F238E27FC236}">
                <a16:creationId xmlns:a16="http://schemas.microsoft.com/office/drawing/2014/main" id="{E8BDB0A2-DCD7-4345-B702-A42AD4716F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7BD0EAE-81F5-414D-97C0-BE694EDA8CD2}"/>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101405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5394-3171-44A5-AB38-AEEE5040B4D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FF3678-D138-46CE-ADA9-720FEC0F5A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9465886-2B49-4326-AEAC-140B26D12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4B063A1-FBFD-43C1-B82D-A61D9ABA6D5A}"/>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6" name="Footer Placeholder 5">
            <a:extLst>
              <a:ext uri="{FF2B5EF4-FFF2-40B4-BE49-F238E27FC236}">
                <a16:creationId xmlns:a16="http://schemas.microsoft.com/office/drawing/2014/main" id="{39DC142A-529A-4CB2-8129-4020189977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44C458-1B1F-4AA5-9F7D-564F042A8410}"/>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150312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8D7C-1638-4678-BEE0-92BBC565253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748FBC-0CFC-4B1F-8C12-85B7E39A0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45C901-A35B-47D9-A7AB-E06590ADD1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B4382BB-4327-4656-A033-057AB9976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6038C8-A5FF-4B5D-86E4-E5F9B9F9E4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7A444B9-18FC-4971-82EB-59296177E3F3}"/>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8" name="Footer Placeholder 7">
            <a:extLst>
              <a:ext uri="{FF2B5EF4-FFF2-40B4-BE49-F238E27FC236}">
                <a16:creationId xmlns:a16="http://schemas.microsoft.com/office/drawing/2014/main" id="{5F139BF3-74A0-4694-A4FB-72C516D3EA5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B8D980E-5011-4304-8EBA-640975F568AC}"/>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412674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58D01-5468-477A-A703-24F187AEE02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330D06C-B638-45B8-BC0B-92E7733038AA}"/>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4" name="Footer Placeholder 3">
            <a:extLst>
              <a:ext uri="{FF2B5EF4-FFF2-40B4-BE49-F238E27FC236}">
                <a16:creationId xmlns:a16="http://schemas.microsoft.com/office/drawing/2014/main" id="{1D12DBFC-5022-49E4-9642-8250272B914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5243E79-EA37-4E9A-845A-CC6E0293CA93}"/>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180548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537E29-F37E-4E23-A944-813745FD4B15}"/>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3" name="Footer Placeholder 2">
            <a:extLst>
              <a:ext uri="{FF2B5EF4-FFF2-40B4-BE49-F238E27FC236}">
                <a16:creationId xmlns:a16="http://schemas.microsoft.com/office/drawing/2014/main" id="{E2737B67-8F82-4993-A18A-158341CC88E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2C51860-2398-4E94-82AA-CF35103481AA}"/>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62442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EEEC3-7A60-45CC-8B9B-FA21F9AA6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4E2EC76-5073-4B0C-B0AB-465B26CFA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2EE7B3-C3A6-4F73-BC2A-92F13F0B5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D78200-62E2-4F7E-9B33-CCEDAEAE0188}"/>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6" name="Footer Placeholder 5">
            <a:extLst>
              <a:ext uri="{FF2B5EF4-FFF2-40B4-BE49-F238E27FC236}">
                <a16:creationId xmlns:a16="http://schemas.microsoft.com/office/drawing/2014/main" id="{8B7A72C8-64AB-4C59-922E-723C03FCE4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441580B-BD8E-4BD7-AD4D-FC82BFD58912}"/>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425182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73469-08EB-40FD-8003-6C8DEE612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E207438-0C14-4767-8C06-465CAE7BB6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742D9D9-88FC-4A64-AC50-F871381A8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8B8C7-91A0-4A9E-A5D2-AC5C95D2937A}"/>
              </a:ext>
            </a:extLst>
          </p:cNvPr>
          <p:cNvSpPr>
            <a:spLocks noGrp="1"/>
          </p:cNvSpPr>
          <p:nvPr>
            <p:ph type="dt" sz="half" idx="10"/>
          </p:nvPr>
        </p:nvSpPr>
        <p:spPr/>
        <p:txBody>
          <a:bodyPr/>
          <a:lstStyle/>
          <a:p>
            <a:fld id="{8C5D15A9-2DBF-449B-97A2-F6FAA31D5DA8}" type="datetimeFigureOut">
              <a:rPr lang="en-IN" smtClean="0"/>
              <a:t>01-11-2021</a:t>
            </a:fld>
            <a:endParaRPr lang="en-IN"/>
          </a:p>
        </p:txBody>
      </p:sp>
      <p:sp>
        <p:nvSpPr>
          <p:cNvPr id="6" name="Footer Placeholder 5">
            <a:extLst>
              <a:ext uri="{FF2B5EF4-FFF2-40B4-BE49-F238E27FC236}">
                <a16:creationId xmlns:a16="http://schemas.microsoft.com/office/drawing/2014/main" id="{2AD68749-0A90-4A4B-823A-A9385D1ABA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2D7DD16-E200-4030-BE64-2F1D105E2D75}"/>
              </a:ext>
            </a:extLst>
          </p:cNvPr>
          <p:cNvSpPr>
            <a:spLocks noGrp="1"/>
          </p:cNvSpPr>
          <p:nvPr>
            <p:ph type="sldNum" sz="quarter" idx="12"/>
          </p:nvPr>
        </p:nvSpPr>
        <p:spPr/>
        <p:txBody>
          <a:bodyPr/>
          <a:lstStyle/>
          <a:p>
            <a:fld id="{96BB5323-1166-41F9-8392-387D0F4F74AF}" type="slidenum">
              <a:rPr lang="en-IN" smtClean="0"/>
              <a:t>‹#›</a:t>
            </a:fld>
            <a:endParaRPr lang="en-IN"/>
          </a:p>
        </p:txBody>
      </p:sp>
    </p:spTree>
    <p:extLst>
      <p:ext uri="{BB962C8B-B14F-4D97-AF65-F5344CB8AC3E}">
        <p14:creationId xmlns:p14="http://schemas.microsoft.com/office/powerpoint/2010/main" val="51247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6A4000-FE7C-43D5-B28C-67B2F1E2A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8CB4CC3-CB53-42F0-B083-6D598305E3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F56C3B9-C38F-4F89-AB94-8AB357FE02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D15A9-2DBF-449B-97A2-F6FAA31D5DA8}" type="datetimeFigureOut">
              <a:rPr lang="en-IN" smtClean="0"/>
              <a:t>01-11-2021</a:t>
            </a:fld>
            <a:endParaRPr lang="en-IN"/>
          </a:p>
        </p:txBody>
      </p:sp>
      <p:sp>
        <p:nvSpPr>
          <p:cNvPr id="5" name="Footer Placeholder 4">
            <a:extLst>
              <a:ext uri="{FF2B5EF4-FFF2-40B4-BE49-F238E27FC236}">
                <a16:creationId xmlns:a16="http://schemas.microsoft.com/office/drawing/2014/main" id="{6E0B9613-17DC-4510-9A32-F499BF338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0DE570E-3904-4BFB-A710-0330C84F8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B5323-1166-41F9-8392-387D0F4F74AF}" type="slidenum">
              <a:rPr lang="en-IN" smtClean="0"/>
              <a:t>‹#›</a:t>
            </a:fld>
            <a:endParaRPr lang="en-IN"/>
          </a:p>
        </p:txBody>
      </p:sp>
    </p:spTree>
    <p:extLst>
      <p:ext uri="{BB962C8B-B14F-4D97-AF65-F5344CB8AC3E}">
        <p14:creationId xmlns:p14="http://schemas.microsoft.com/office/powerpoint/2010/main" val="1012120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pusamanta2010@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D6FE1F-48B2-47A9-B32F-520B9074A7A6}"/>
              </a:ext>
            </a:extLst>
          </p:cNvPr>
          <p:cNvSpPr txBox="1"/>
          <p:nvPr/>
        </p:nvSpPr>
        <p:spPr>
          <a:xfrm>
            <a:off x="363894" y="176745"/>
            <a:ext cx="11374016" cy="6343596"/>
          </a:xfrm>
          <a:prstGeom prst="rect">
            <a:avLst/>
          </a:prstGeom>
          <a:noFill/>
        </p:spPr>
        <p:txBody>
          <a:bodyPr wrap="square">
            <a:spAutoFit/>
          </a:bodyPr>
          <a:lstStyle/>
          <a:p>
            <a:pPr algn="ctr">
              <a:lnSpc>
                <a:spcPct val="115000"/>
              </a:lnSpc>
              <a:spcAft>
                <a:spcPts val="1000"/>
              </a:spcAft>
            </a:pP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DR. KANAILAL BHATTACHARYYA COLLEGE</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endParaRPr lang="en-IN" sz="1100" dirty="0">
              <a:effectLst/>
              <a:latin typeface="Calibri" panose="020F0502020204030204" pitchFamily="34" charset="0"/>
              <a:ea typeface="Times New Roman" panose="02020603050405020304" pitchFamily="18" charset="0"/>
              <a:cs typeface="Vrinda" panose="020B0502040204020203" pitchFamily="34" charset="0"/>
            </a:endParaRPr>
          </a:p>
          <a:p>
            <a:pPr algn="ctr">
              <a:lnSpc>
                <a:spcPct val="115000"/>
              </a:lnSpc>
              <a:spcAft>
                <a:spcPts val="1000"/>
              </a:spcAft>
            </a:pPr>
            <a:endParaRPr lang="en-IN" sz="1100" dirty="0">
              <a:effectLst/>
              <a:latin typeface="Calibri" panose="020F0502020204030204" pitchFamily="34" charset="0"/>
              <a:ea typeface="Times New Roman" panose="02020603050405020304" pitchFamily="18" charset="0"/>
              <a:cs typeface="Vrinda" panose="020B0502040204020203" pitchFamily="34" charset="0"/>
            </a:endParaRPr>
          </a:p>
          <a:p>
            <a:pPr algn="ctr">
              <a:lnSpc>
                <a:spcPct val="115000"/>
              </a:lnSpc>
              <a:spcAft>
                <a:spcPts val="1000"/>
              </a:spcAft>
            </a:pPr>
            <a:r>
              <a:rPr lang="en-US" sz="1800" b="1" dirty="0">
                <a:effectLst/>
                <a:latin typeface="Times New Roman" panose="02020603050405020304" pitchFamily="18" charset="0"/>
                <a:ea typeface="Times New Roman" panose="02020603050405020304" pitchFamily="18" charset="0"/>
                <a:cs typeface="Vrinda" panose="020B0502040204020203" pitchFamily="34" charset="0"/>
              </a:rPr>
              <a:t>STUDY MATERIAL</a:t>
            </a:r>
            <a:r>
              <a:rPr lang="en-IN" sz="1100" dirty="0">
                <a:latin typeface="Calibri" panose="020F0502020204030204" pitchFamily="34" charset="0"/>
                <a:ea typeface="Times New Roman" panose="02020603050405020304" pitchFamily="18" charset="0"/>
                <a:cs typeface="Vrinda" panose="020B0502040204020203" pitchFamily="34" charset="0"/>
              </a:rPr>
              <a:t>  </a:t>
            </a:r>
            <a:r>
              <a:rPr lang="en-US" sz="1800" b="1" dirty="0">
                <a:effectLst/>
                <a:latin typeface="Times New Roman" panose="02020603050405020304" pitchFamily="18" charset="0"/>
                <a:ea typeface="Times New Roman" panose="02020603050405020304" pitchFamily="18" charset="0"/>
                <a:cs typeface="Vrinda" panose="020B0502040204020203" pitchFamily="34" charset="0"/>
              </a:rPr>
              <a:t>FOR </a:t>
            </a:r>
          </a:p>
          <a:p>
            <a:pPr algn="ctr">
              <a:lnSpc>
                <a:spcPct val="115000"/>
              </a:lnSpc>
              <a:spcAft>
                <a:spcPts val="1000"/>
              </a:spcAft>
            </a:pPr>
            <a:r>
              <a:rPr lang="en-US" sz="1800" b="1" dirty="0">
                <a:effectLst/>
                <a:latin typeface="Times New Roman" panose="02020603050405020304" pitchFamily="18" charset="0"/>
                <a:ea typeface="Times New Roman" panose="02020603050405020304" pitchFamily="18" charset="0"/>
                <a:cs typeface="Vrinda" panose="020B0502040204020203" pitchFamily="34" charset="0"/>
              </a:rPr>
              <a:t>ONLINE CLASS,</a:t>
            </a:r>
            <a:endParaRPr lang="en-IN" sz="1100" dirty="0">
              <a:effectLst/>
              <a:latin typeface="Calibri" panose="020F0502020204030204" pitchFamily="34" charset="0"/>
              <a:ea typeface="Times New Roman" panose="02020603050405020304" pitchFamily="18" charset="0"/>
              <a:cs typeface="Vrinda" panose="020B0502040204020203" pitchFamily="34" charset="0"/>
            </a:endParaRPr>
          </a:p>
          <a:p>
            <a:pPr algn="ctr">
              <a:lnSpc>
                <a:spcPct val="115000"/>
              </a:lnSpc>
              <a:spcAft>
                <a:spcPts val="100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B.Sc. SEMESTER- V (HONOURS) STUDENTS UNDER CBCS SYSTEM</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SUBJECT: BOTANY</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100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PAPER: BIOCHEMISTRY</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(CC-12) </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a:lnSpc>
                <a:spcPct val="150000"/>
              </a:lnSpc>
              <a:spcAft>
                <a:spcPts val="1000"/>
              </a:spcAft>
            </a:pPr>
            <a:r>
              <a:rPr lang="en-US" b="1"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TOPIC: PHOSPHORYLATION</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a:lnSpc>
                <a:spcPct val="115000"/>
              </a:lnSpc>
              <a:spcAft>
                <a:spcPts val="1000"/>
              </a:spcAft>
            </a:pPr>
            <a:r>
              <a:rPr lang="en-US" sz="1400" b="1"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SUBTOPIC: </a:t>
            </a:r>
            <a:r>
              <a:rPr lang="en-US" sz="1400" b="1"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PHOTO-PHOSPHORYLATION</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a:latin typeface="Times New Roman" panose="02020603050405020304" pitchFamily="18" charset="0"/>
                <a:ea typeface="Times New Roman" panose="02020603050405020304" pitchFamily="18" charset="0"/>
                <a:cs typeface="Times New Roman" panose="02020603050405020304" pitchFamily="18" charset="0"/>
              </a:rPr>
              <a:t>AND OXIDATIVE-</a:t>
            </a:r>
            <a:r>
              <a:rPr lang="en-US" sz="1400" b="1" cap="all">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PHOSPHORYLATIO</a:t>
            </a:r>
            <a:r>
              <a:rPr lang="en-US" sz="1400" b="1" cap="al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endParaRPr lang="en-US"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fontAlgn="base">
              <a:lnSpc>
                <a:spcPct val="115000"/>
              </a:lnSpc>
              <a:spcAft>
                <a:spcPts val="1000"/>
              </a:spcAft>
            </a:pPr>
            <a:r>
              <a:rPr lang="en-US" sz="1100" b="1" dirty="0">
                <a:latin typeface="Times New Roman" panose="02020603050405020304" pitchFamily="18" charset="0"/>
                <a:ea typeface="Times New Roman" panose="02020603050405020304" pitchFamily="18" charset="0"/>
                <a:cs typeface="Times New Roman" panose="02020603050405020304" pitchFamily="18" charset="0"/>
              </a:rPr>
              <a:t>BY</a:t>
            </a:r>
          </a:p>
          <a:p>
            <a:pPr algn="ctr" fontAlgn="base">
              <a:lnSpc>
                <a:spcPct val="115000"/>
              </a:lnSpc>
              <a:spcAft>
                <a:spcPts val="100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DR. DIPU SAMANTA</a:t>
            </a:r>
          </a:p>
          <a:p>
            <a:pPr algn="ctr" fontAlgn="base">
              <a:lnSpc>
                <a:spcPct val="115000"/>
              </a:lnSpc>
              <a:spcAft>
                <a:spcPts val="1000"/>
              </a:spcAft>
            </a:pPr>
            <a:r>
              <a:rPr lang="en-US" sz="1100" b="1" dirty="0">
                <a:latin typeface="Times New Roman" panose="02020603050405020304" pitchFamily="18" charset="0"/>
                <a:ea typeface="Times New Roman" panose="02020603050405020304" pitchFamily="18" charset="0"/>
                <a:cs typeface="Times New Roman" panose="02020603050405020304" pitchFamily="18" charset="0"/>
              </a:rPr>
              <a:t>(DEPARTMENT OF BOTANY)</a:t>
            </a:r>
            <a:endParaRPr lang="en-IN" sz="1100" dirty="0">
              <a:effectLst/>
              <a:latin typeface="Calibri" panose="020F0502020204030204" pitchFamily="34" charset="0"/>
              <a:ea typeface="Times New Roman" panose="02020603050405020304" pitchFamily="18" charset="0"/>
              <a:cs typeface="Vrinda" panose="020B0502040204020203" pitchFamily="34" charset="0"/>
            </a:endParaRPr>
          </a:p>
          <a:p>
            <a:pPr>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Vrinda" panose="020B0502040204020203" pitchFamily="34" charset="0"/>
              </a:rPr>
              <a:t>FOR CORRESPONDENCE: </a:t>
            </a:r>
            <a:r>
              <a:rPr lang="en-US" sz="1100" u="sng" dirty="0">
                <a:solidFill>
                  <a:srgbClr val="0000FF"/>
                </a:solidFill>
                <a:effectLst/>
                <a:latin typeface="Calibri" panose="020F0502020204030204" pitchFamily="34" charset="0"/>
                <a:ea typeface="Times New Roman" panose="02020603050405020304" pitchFamily="18" charset="0"/>
                <a:cs typeface="Vrinda" panose="020B0502040204020203" pitchFamily="34" charset="0"/>
                <a:hlinkClick r:id="rId2"/>
              </a:rPr>
              <a:t>dipusamanta2010@gmail.com</a:t>
            </a:r>
            <a:endParaRPr lang="en-IN" dirty="0"/>
          </a:p>
        </p:txBody>
      </p:sp>
    </p:spTree>
    <p:extLst>
      <p:ext uri="{BB962C8B-B14F-4D97-AF65-F5344CB8AC3E}">
        <p14:creationId xmlns:p14="http://schemas.microsoft.com/office/powerpoint/2010/main" val="122885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6D2A64-4088-4D68-BAE1-3A2666B38DDB}"/>
              </a:ext>
            </a:extLst>
          </p:cNvPr>
          <p:cNvSpPr txBox="1"/>
          <p:nvPr/>
        </p:nvSpPr>
        <p:spPr>
          <a:xfrm>
            <a:off x="261257" y="113436"/>
            <a:ext cx="11451771" cy="5755422"/>
          </a:xfrm>
          <a:prstGeom prst="rect">
            <a:avLst/>
          </a:prstGeom>
          <a:noFill/>
        </p:spPr>
        <p:txBody>
          <a:bodyPr wrap="square">
            <a:spAutoFit/>
          </a:bodyPr>
          <a:lstStyle/>
          <a:p>
            <a:r>
              <a:rPr lang="en-US" sz="2400" b="1" dirty="0">
                <a:effectLst/>
                <a:latin typeface="Times New Roman" panose="02020603050405020304" pitchFamily="18" charset="0"/>
                <a:cs typeface="Times New Roman" panose="02020603050405020304" pitchFamily="18" charset="0"/>
              </a:rPr>
              <a:t>Generation of Proton Motive Force (PMF):</a:t>
            </a:r>
          </a:p>
          <a:p>
            <a:endParaRPr lang="en-US" sz="2400" b="1" i="0" dirty="0">
              <a:effectLst/>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b="1" i="0" dirty="0">
                <a:effectLst/>
                <a:latin typeface="Times New Roman" panose="02020603050405020304" pitchFamily="18" charset="0"/>
                <a:cs typeface="Times New Roman" panose="02020603050405020304" pitchFamily="18" charset="0"/>
              </a:rPr>
              <a:t>Proton movement may result either from different complexes or from the action of special proton pumps that derive their energy from electron transport resulting in proton motive force (PMF) composed of a gradient of protons and a membrane potential due to the unequal distribution of charges.</a:t>
            </a:r>
          </a:p>
          <a:p>
            <a:pPr marL="342900" indent="-342900" algn="l" fontAlgn="base">
              <a:buFont typeface="Wingdings" panose="05000000000000000000" pitchFamily="2" charset="2"/>
              <a:buChar char="Ø"/>
            </a:pPr>
            <a:r>
              <a:rPr lang="en-US" sz="2000" b="1" dirty="0">
                <a:effectLst/>
                <a:latin typeface="Times New Roman" panose="02020603050405020304" pitchFamily="18" charset="0"/>
                <a:cs typeface="Times New Roman" panose="02020603050405020304" pitchFamily="18" charset="0"/>
              </a:rPr>
              <a:t>When O</a:t>
            </a:r>
            <a:r>
              <a:rPr lang="en-US" sz="2000" b="1" baseline="-25000" dirty="0">
                <a:effectLst/>
                <a:latin typeface="Times New Roman" panose="02020603050405020304" pitchFamily="18" charset="0"/>
                <a:cs typeface="Times New Roman" panose="02020603050405020304" pitchFamily="18" charset="0"/>
              </a:rPr>
              <a:t>2</a:t>
            </a:r>
            <a:r>
              <a:rPr lang="en-US" sz="2000" b="1" dirty="0">
                <a:effectLst/>
                <a:latin typeface="Times New Roman" panose="02020603050405020304" pitchFamily="18" charset="0"/>
                <a:cs typeface="Times New Roman" panose="02020603050405020304" pitchFamily="18" charset="0"/>
              </a:rPr>
              <a:t> is reduced to H</a:t>
            </a:r>
            <a:r>
              <a:rPr lang="en-US" sz="2000" b="1" baseline="-25000" dirty="0">
                <a:effectLst/>
                <a:latin typeface="Times New Roman" panose="02020603050405020304" pitchFamily="18" charset="0"/>
                <a:cs typeface="Times New Roman" panose="02020603050405020304" pitchFamily="18" charset="0"/>
              </a:rPr>
              <a:t>2</a:t>
            </a:r>
            <a:r>
              <a:rPr lang="en-US" sz="2000" b="1" dirty="0">
                <a:effectLst/>
                <a:latin typeface="Times New Roman" panose="02020603050405020304" pitchFamily="18" charset="0"/>
                <a:cs typeface="Times New Roman" panose="02020603050405020304" pitchFamily="18" charset="0"/>
              </a:rPr>
              <a:t>O after accepting electrons transferred from electron transport chain, it requires proton (H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from the cytoplasm to complete the reaction.</a:t>
            </a:r>
          </a:p>
          <a:p>
            <a:pPr marL="342900" indent="-342900" algn="l" fontAlgn="base">
              <a:buFont typeface="Wingdings" panose="05000000000000000000" pitchFamily="2" charset="2"/>
              <a:buChar char="Ø"/>
            </a:pPr>
            <a:r>
              <a:rPr lang="en-US" sz="2000" b="1" dirty="0">
                <a:effectLst/>
                <a:latin typeface="Times New Roman" panose="02020603050405020304" pitchFamily="18" charset="0"/>
                <a:cs typeface="Times New Roman" panose="02020603050405020304" pitchFamily="18" charset="0"/>
              </a:rPr>
              <a:t>These protons originate from the dissociation of water into 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and OH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The use of 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in the reduction of O</a:t>
            </a:r>
            <a:r>
              <a:rPr lang="en-US" sz="2000" b="1" baseline="-25000" dirty="0">
                <a:effectLst/>
                <a:latin typeface="Times New Roman" panose="02020603050405020304" pitchFamily="18" charset="0"/>
                <a:cs typeface="Times New Roman" panose="02020603050405020304" pitchFamily="18" charset="0"/>
              </a:rPr>
              <a:t>2</a:t>
            </a:r>
            <a:r>
              <a:rPr lang="en-US" sz="2000" b="1" dirty="0">
                <a:effectLst/>
                <a:latin typeface="Times New Roman" panose="02020603050405020304" pitchFamily="18" charset="0"/>
                <a:cs typeface="Times New Roman" panose="02020603050405020304" pitchFamily="18" charset="0"/>
              </a:rPr>
              <a:t> to H</a:t>
            </a:r>
            <a:r>
              <a:rPr lang="en-US" sz="2000" b="1" baseline="-25000" dirty="0">
                <a:effectLst/>
                <a:latin typeface="Times New Roman" panose="02020603050405020304" pitchFamily="18" charset="0"/>
                <a:cs typeface="Times New Roman" panose="02020603050405020304" pitchFamily="18" charset="0"/>
              </a:rPr>
              <a:t>2</a:t>
            </a:r>
            <a:r>
              <a:rPr lang="en-US" sz="2000" b="1" dirty="0">
                <a:effectLst/>
                <a:latin typeface="Times New Roman" panose="02020603050405020304" pitchFamily="18" charset="0"/>
                <a:cs typeface="Times New Roman" panose="02020603050405020304" pitchFamily="18" charset="0"/>
              </a:rPr>
              <a:t>O and the extrusion of 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outside the membrane during electron transport chain cause a net accumulation of OH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on the inside of the membrane.</a:t>
            </a:r>
          </a:p>
          <a:p>
            <a:pPr marL="342900" indent="-342900" algn="l" fontAlgn="base">
              <a:buFont typeface="Wingdings" panose="05000000000000000000" pitchFamily="2" charset="2"/>
              <a:buChar char="Ø"/>
            </a:pPr>
            <a:r>
              <a:rPr lang="en-US" sz="2000" b="1" dirty="0">
                <a:effectLst/>
                <a:latin typeface="Times New Roman" panose="02020603050405020304" pitchFamily="18" charset="0"/>
                <a:cs typeface="Times New Roman" panose="02020603050405020304" pitchFamily="18" charset="0"/>
              </a:rPr>
              <a:t>Despite their small size, because they are charged, neither 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nor OH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freely passes through the membrane, and so equilibrium cannot be spontaneously restored on both sides of membrane.</a:t>
            </a:r>
          </a:p>
          <a:p>
            <a:pPr marL="342900" indent="-342900" algn="l" fontAlgn="base">
              <a:buFont typeface="Wingdings" panose="05000000000000000000" pitchFamily="2" charset="2"/>
              <a:buChar char="Ø"/>
            </a:pPr>
            <a:r>
              <a:rPr lang="en-US" sz="2000" b="1" dirty="0">
                <a:effectLst/>
                <a:latin typeface="Times New Roman" panose="02020603050405020304" pitchFamily="18" charset="0"/>
                <a:cs typeface="Times New Roman" panose="02020603050405020304" pitchFamily="18" charset="0"/>
              </a:rPr>
              <a:t>This non-equilibrium state of 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and OH</a:t>
            </a:r>
            <a:r>
              <a:rPr lang="en-US" sz="2000" b="1" baseline="30000" dirty="0">
                <a:effectLst/>
                <a:latin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cs typeface="Times New Roman" panose="02020603050405020304" pitchFamily="18" charset="0"/>
              </a:rPr>
              <a:t> on opposite sides of the membrane results in the generation of a pH gradient and an electrochemical potential across the membrane, with the inside of the membrane (cytoplasm side) electrically negative and alkaline, and the outside of the membrane electrically positive and acidic.</a:t>
            </a:r>
          </a:p>
          <a:p>
            <a:pPr marL="342900" indent="-342900" algn="l" fontAlgn="base">
              <a:buFont typeface="Wingdings" panose="05000000000000000000" pitchFamily="2" charset="2"/>
              <a:buChar char="Ø"/>
            </a:pPr>
            <a:r>
              <a:rPr lang="en-US" sz="2000" b="1" dirty="0">
                <a:effectLst/>
                <a:latin typeface="Times New Roman" panose="02020603050405020304" pitchFamily="18" charset="0"/>
                <a:cs typeface="Times New Roman" panose="02020603050405020304" pitchFamily="18" charset="0"/>
              </a:rPr>
              <a:t>This pH gradient and electrochemical potential cause the membrane to be </a:t>
            </a:r>
            <a:r>
              <a:rPr lang="en-US" sz="2000" b="1" dirty="0" err="1">
                <a:effectLst/>
                <a:latin typeface="Times New Roman" panose="02020603050405020304" pitchFamily="18" charset="0"/>
                <a:cs typeface="Times New Roman" panose="02020603050405020304" pitchFamily="18" charset="0"/>
              </a:rPr>
              <a:t>energised</a:t>
            </a:r>
            <a:r>
              <a:rPr lang="en-US" sz="2000" b="1"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7388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1BB7D945-E5F0-40F9-8983-166543A404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6607"/>
          <a:stretch/>
        </p:blipFill>
        <p:spPr bwMode="auto">
          <a:xfrm>
            <a:off x="2239347" y="942392"/>
            <a:ext cx="7352522" cy="30511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7AC1DBC-5587-4AA0-A01A-1813033A34EA}"/>
              </a:ext>
            </a:extLst>
          </p:cNvPr>
          <p:cNvSpPr txBox="1"/>
          <p:nvPr/>
        </p:nvSpPr>
        <p:spPr>
          <a:xfrm>
            <a:off x="3048778" y="4793217"/>
            <a:ext cx="6097554" cy="369332"/>
          </a:xfrm>
          <a:prstGeom prst="rect">
            <a:avLst/>
          </a:prstGeom>
          <a:noFill/>
        </p:spPr>
        <p:txBody>
          <a:bodyPr wrap="square">
            <a:spAutoFit/>
          </a:bodyPr>
          <a:lstStyle/>
          <a:p>
            <a:r>
              <a:rPr lang="en-US" sz="1800" b="1" dirty="0">
                <a:effectLst/>
                <a:latin typeface="Times New Roman" panose="02020603050405020304" pitchFamily="18" charset="0"/>
                <a:cs typeface="Times New Roman" panose="02020603050405020304" pitchFamily="18" charset="0"/>
              </a:rPr>
              <a:t>Fig. Proton Motive Force </a:t>
            </a:r>
            <a:endParaRPr lang="en-IN" dirty="0"/>
          </a:p>
        </p:txBody>
      </p:sp>
    </p:spTree>
    <p:extLst>
      <p:ext uri="{BB962C8B-B14F-4D97-AF65-F5344CB8AC3E}">
        <p14:creationId xmlns:p14="http://schemas.microsoft.com/office/powerpoint/2010/main" val="273862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34F2E4-26FE-4C3E-AE79-35305738026E}"/>
              </a:ext>
            </a:extLst>
          </p:cNvPr>
          <p:cNvSpPr txBox="1"/>
          <p:nvPr/>
        </p:nvSpPr>
        <p:spPr>
          <a:xfrm>
            <a:off x="335902" y="1141550"/>
            <a:ext cx="6435013" cy="2585323"/>
          </a:xfrm>
          <a:prstGeom prst="rect">
            <a:avLst/>
          </a:prstGeom>
          <a:noFill/>
        </p:spPr>
        <p:txBody>
          <a:bodyPr wrap="square">
            <a:spAutoFit/>
          </a:bodyPr>
          <a:lstStyle/>
          <a:p>
            <a:pPr algn="just" fontAlgn="base"/>
            <a:r>
              <a:rPr lang="en-IN" sz="2400" b="1" dirty="0">
                <a:effectLst/>
                <a:latin typeface="Times New Roman" panose="02020603050405020304" pitchFamily="18" charset="0"/>
                <a:cs typeface="Times New Roman" panose="02020603050405020304" pitchFamily="18" charset="0"/>
              </a:rPr>
              <a:t>Proton Motive Force and ATP Synthesis:</a:t>
            </a:r>
          </a:p>
          <a:p>
            <a:pPr algn="just" fontAlgn="base"/>
            <a:endParaRPr lang="en-IN" sz="2400" b="1" dirty="0">
              <a:effectLst/>
              <a:latin typeface="Times New Roman" panose="02020603050405020304" pitchFamily="18" charset="0"/>
              <a:cs typeface="Times New Roman" panose="02020603050405020304" pitchFamily="18" charset="0"/>
            </a:endParaRPr>
          </a:p>
          <a:p>
            <a:pPr algn="just" fontAlgn="base"/>
            <a:r>
              <a:rPr lang="en-IN" sz="2400" b="1" dirty="0">
                <a:effectLst/>
                <a:latin typeface="Times New Roman" panose="02020603050405020304" pitchFamily="18" charset="0"/>
                <a:cs typeface="Times New Roman" panose="02020603050405020304" pitchFamily="18" charset="0"/>
              </a:rPr>
              <a:t>Proton motive force-derived ATP synthesis involves a catalyst, which is a large membrane enzyme complex called ATP synthase or ATPase for short.</a:t>
            </a:r>
          </a:p>
          <a:p>
            <a:pPr algn="l" fontAlgn="base"/>
            <a:endParaRPr lang="en-IN" b="0" dirty="0">
              <a:solidFill>
                <a:srgbClr val="424142"/>
              </a:solidFill>
              <a:effectLst/>
              <a:latin typeface="Georgia" panose="02040502050405020303" pitchFamily="18" charset="0"/>
            </a:endParaRPr>
          </a:p>
        </p:txBody>
      </p:sp>
      <p:pic>
        <p:nvPicPr>
          <p:cNvPr id="4100" name="Picture 4">
            <a:extLst>
              <a:ext uri="{FF2B5EF4-FFF2-40B4-BE49-F238E27FC236}">
                <a16:creationId xmlns:a16="http://schemas.microsoft.com/office/drawing/2014/main" id="{7C131411-CD63-4D4D-9018-B86B7DFFAD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395"/>
          <a:stretch/>
        </p:blipFill>
        <p:spPr bwMode="auto">
          <a:xfrm>
            <a:off x="7128588" y="1903445"/>
            <a:ext cx="4205384" cy="35549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00476EB-2972-4C84-8000-98C1BCE3EAAE}"/>
              </a:ext>
            </a:extLst>
          </p:cNvPr>
          <p:cNvSpPr txBox="1"/>
          <p:nvPr/>
        </p:nvSpPr>
        <p:spPr>
          <a:xfrm>
            <a:off x="8286937" y="5631612"/>
            <a:ext cx="1458947" cy="369332"/>
          </a:xfrm>
          <a:prstGeom prst="rect">
            <a:avLst/>
          </a:prstGeom>
          <a:noFill/>
        </p:spPr>
        <p:txBody>
          <a:bodyPr wrap="square">
            <a:spAutoFit/>
          </a:bodyPr>
          <a:lstStyle/>
          <a:p>
            <a:r>
              <a:rPr lang="en-IN" sz="1800" b="1" dirty="0">
                <a:effectLst/>
                <a:latin typeface="Times New Roman" panose="02020603050405020304" pitchFamily="18" charset="0"/>
                <a:cs typeface="Times New Roman" panose="02020603050405020304" pitchFamily="18" charset="0"/>
              </a:rPr>
              <a:t>Fig. ATPase</a:t>
            </a:r>
            <a:endParaRPr lang="en-IN" dirty="0"/>
          </a:p>
        </p:txBody>
      </p:sp>
    </p:spTree>
    <p:extLst>
      <p:ext uri="{BB962C8B-B14F-4D97-AF65-F5344CB8AC3E}">
        <p14:creationId xmlns:p14="http://schemas.microsoft.com/office/powerpoint/2010/main" val="323261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F95E89-84E5-4EC6-8D6C-3C5469102489}"/>
              </a:ext>
            </a:extLst>
          </p:cNvPr>
          <p:cNvSpPr txBox="1"/>
          <p:nvPr/>
        </p:nvSpPr>
        <p:spPr>
          <a:xfrm>
            <a:off x="361244" y="327768"/>
            <a:ext cx="11074400" cy="6278642"/>
          </a:xfrm>
          <a:prstGeom prst="rect">
            <a:avLst/>
          </a:prstGeom>
          <a:noFill/>
        </p:spPr>
        <p:txBody>
          <a:bodyPr wrap="square">
            <a:spAutoFit/>
          </a:bodyPr>
          <a:lstStyle/>
          <a:p>
            <a:pPr algn="just"/>
            <a:r>
              <a:rPr lang="en-IN" sz="2400" b="1" i="0" dirty="0">
                <a:effectLst/>
                <a:latin typeface="Times New Roman" panose="02020603050405020304" pitchFamily="18" charset="0"/>
                <a:cs typeface="Times New Roman" panose="02020603050405020304" pitchFamily="18" charset="0"/>
              </a:rPr>
              <a:t>The ATPase</a:t>
            </a:r>
          </a:p>
          <a:p>
            <a:pPr algn="just"/>
            <a:endParaRPr lang="en-IN" sz="2400" b="1" i="0" dirty="0">
              <a:effectLst/>
              <a:latin typeface="Times New Roman" panose="02020603050405020304" pitchFamily="18" charset="0"/>
              <a:cs typeface="Times New Roman" panose="02020603050405020304" pitchFamily="18" charset="0"/>
            </a:endParaRPr>
          </a:p>
          <a:p>
            <a:pPr algn="just" fontAlgn="base"/>
            <a:r>
              <a:rPr lang="en-IN" sz="2400" b="1" dirty="0">
                <a:effectLst/>
                <a:latin typeface="Times New Roman" panose="02020603050405020304" pitchFamily="18" charset="0"/>
                <a:cs typeface="Times New Roman" panose="02020603050405020304" pitchFamily="18" charset="0"/>
              </a:rPr>
              <a:t>(1) A multi-subunit head piece called F</a:t>
            </a:r>
            <a:r>
              <a:rPr lang="en-IN" sz="2400" b="1" baseline="-25000" dirty="0">
                <a:effectLst/>
                <a:latin typeface="Times New Roman" panose="02020603050405020304" pitchFamily="18" charset="0"/>
                <a:cs typeface="Times New Roman" panose="02020603050405020304" pitchFamily="18" charset="0"/>
              </a:rPr>
              <a:t>1</a:t>
            </a:r>
            <a:r>
              <a:rPr lang="en-IN" sz="2400" b="1" dirty="0">
                <a:effectLst/>
                <a:latin typeface="Times New Roman" panose="02020603050405020304" pitchFamily="18" charset="0"/>
                <a:cs typeface="Times New Roman" panose="02020603050405020304" pitchFamily="18" charset="0"/>
              </a:rPr>
              <a:t> located on mitochondrial matrix side (in eukaryotes) and on cytoplasmic side (in prokaryotes) and</a:t>
            </a:r>
          </a:p>
          <a:p>
            <a:pPr algn="just" fontAlgn="base"/>
            <a:r>
              <a:rPr lang="en-IN" sz="2400" b="1" dirty="0">
                <a:effectLst/>
                <a:latin typeface="Times New Roman" panose="02020603050405020304" pitchFamily="18" charset="0"/>
                <a:cs typeface="Times New Roman" panose="02020603050405020304" pitchFamily="18" charset="0"/>
              </a:rPr>
              <a:t>(2) A proton conducting channel called F</a:t>
            </a:r>
            <a:r>
              <a:rPr lang="en-IN" sz="2400" b="1" baseline="-25000" dirty="0">
                <a:effectLst/>
                <a:latin typeface="Times New Roman" panose="02020603050405020304" pitchFamily="18" charset="0"/>
                <a:cs typeface="Times New Roman" panose="02020603050405020304" pitchFamily="18" charset="0"/>
              </a:rPr>
              <a:t>0</a:t>
            </a:r>
            <a:r>
              <a:rPr lang="en-IN" sz="2400" b="1" dirty="0">
                <a:effectLst/>
                <a:latin typeface="Times New Roman" panose="02020603050405020304" pitchFamily="18" charset="0"/>
                <a:cs typeface="Times New Roman" panose="02020603050405020304" pitchFamily="18" charset="0"/>
              </a:rPr>
              <a:t> that resides in the inner membrane of mitochondrion (in eukaryotes) and in plasma membrane (in prokaryotes) and spans the membrane.</a:t>
            </a:r>
          </a:p>
          <a:p>
            <a:pPr algn="just" fontAlgn="base"/>
            <a:endParaRPr lang="en-IN" sz="2400" b="1" dirty="0">
              <a:effectLst/>
              <a:latin typeface="Times New Roman" panose="02020603050405020304" pitchFamily="18" charset="0"/>
              <a:cs typeface="Times New Roman" panose="02020603050405020304" pitchFamily="18" charset="0"/>
            </a:endParaRPr>
          </a:p>
          <a:p>
            <a:pPr algn="just" fontAlgn="base"/>
            <a:r>
              <a:rPr lang="en-US" sz="2400" b="1" i="0" dirty="0">
                <a:effectLst/>
                <a:latin typeface="Times New Roman" panose="02020603050405020304" pitchFamily="18" charset="0"/>
                <a:cs typeface="Times New Roman" panose="02020603050405020304" pitchFamily="18" charset="0"/>
              </a:rPr>
              <a:t>	The ATP synthesis takes place at the F</a:t>
            </a:r>
            <a:r>
              <a:rPr lang="en-US" sz="2400" b="1" i="0" baseline="-25000" dirty="0">
                <a:effectLst/>
                <a:latin typeface="Times New Roman" panose="02020603050405020304" pitchFamily="18" charset="0"/>
                <a:cs typeface="Times New Roman" panose="02020603050405020304" pitchFamily="18" charset="0"/>
              </a:rPr>
              <a:t>1</a:t>
            </a:r>
            <a:r>
              <a:rPr lang="en-US" sz="2400" b="1" i="0" dirty="0">
                <a:effectLst/>
                <a:latin typeface="Times New Roman" panose="02020603050405020304" pitchFamily="18" charset="0"/>
                <a:cs typeface="Times New Roman" panose="02020603050405020304" pitchFamily="18" charset="0"/>
              </a:rPr>
              <a:t>/F</a:t>
            </a:r>
            <a:r>
              <a:rPr lang="en-US" sz="2400" b="1" i="0" baseline="-25000" dirty="0">
                <a:effectLst/>
                <a:latin typeface="Times New Roman" panose="02020603050405020304" pitchFamily="18" charset="0"/>
                <a:cs typeface="Times New Roman" panose="02020603050405020304" pitchFamily="18" charset="0"/>
              </a:rPr>
              <a:t>0</a:t>
            </a:r>
            <a:r>
              <a:rPr lang="en-US" sz="2400" b="1" i="0" dirty="0">
                <a:effectLst/>
                <a:latin typeface="Times New Roman" panose="02020603050405020304" pitchFamily="18" charset="0"/>
                <a:cs typeface="Times New Roman" panose="02020603050405020304" pitchFamily="18" charset="0"/>
              </a:rPr>
              <a:t> ATPase, which is the smallest known biological motor.</a:t>
            </a:r>
          </a:p>
          <a:p>
            <a:pPr algn="just" fontAlgn="base"/>
            <a:r>
              <a:rPr lang="en-US" sz="2400" b="1" dirty="0">
                <a:latin typeface="Times New Roman" panose="02020603050405020304" pitchFamily="18" charset="0"/>
                <a:cs typeface="Times New Roman" panose="02020603050405020304" pitchFamily="18" charset="0"/>
              </a:rPr>
              <a:t>	</a:t>
            </a:r>
            <a:r>
              <a:rPr lang="en-US" sz="2400" b="1" i="0" dirty="0">
                <a:effectLst/>
                <a:latin typeface="Times New Roman" panose="02020603050405020304" pitchFamily="18" charset="0"/>
                <a:cs typeface="Times New Roman" panose="02020603050405020304" pitchFamily="18" charset="0"/>
              </a:rPr>
              <a:t> F</a:t>
            </a:r>
            <a:r>
              <a:rPr lang="en-US" sz="2400" b="1" i="0" baseline="-25000" dirty="0">
                <a:effectLst/>
                <a:latin typeface="Times New Roman" panose="02020603050405020304" pitchFamily="18" charset="0"/>
                <a:cs typeface="Times New Roman" panose="02020603050405020304" pitchFamily="18" charset="0"/>
              </a:rPr>
              <a:t>1</a:t>
            </a:r>
            <a:r>
              <a:rPr lang="en-US" sz="2400" b="1" i="0" dirty="0">
                <a:effectLst/>
                <a:latin typeface="Times New Roman" panose="02020603050405020304" pitchFamily="18" charset="0"/>
                <a:cs typeface="Times New Roman" panose="02020603050405020304" pitchFamily="18" charset="0"/>
              </a:rPr>
              <a:t>, is the catalytic complex responsible for the inter conversion of ADP + Pi (inorganic phosphate) and ATP, and consists of five different polypeptides present as an </a:t>
            </a:r>
            <a:r>
              <a:rPr lang="en-US" sz="2400" b="1" i="0" u="sng" dirty="0">
                <a:effectLst/>
                <a:latin typeface="Times New Roman" panose="02020603050405020304" pitchFamily="18" charset="0"/>
                <a:cs typeface="Times New Roman" panose="02020603050405020304" pitchFamily="18" charset="0"/>
              </a:rPr>
              <a:t>α</a:t>
            </a:r>
            <a:r>
              <a:rPr lang="en-US" sz="2400" b="1" i="0" u="sng" baseline="-25000" dirty="0">
                <a:effectLst/>
                <a:latin typeface="Times New Roman" panose="02020603050405020304" pitchFamily="18" charset="0"/>
                <a:cs typeface="Times New Roman" panose="02020603050405020304" pitchFamily="18" charset="0"/>
              </a:rPr>
              <a:t>3</a:t>
            </a:r>
            <a:r>
              <a:rPr lang="en-US" sz="2400" b="1" i="0" u="sng" dirty="0">
                <a:effectLst/>
                <a:latin typeface="Times New Roman" panose="02020603050405020304" pitchFamily="18" charset="0"/>
                <a:cs typeface="Times New Roman" panose="02020603050405020304" pitchFamily="18" charset="0"/>
              </a:rPr>
              <a:t> β</a:t>
            </a:r>
            <a:r>
              <a:rPr lang="en-US" sz="2400" b="1" i="0" u="sng" baseline="-25000" dirty="0">
                <a:effectLst/>
                <a:latin typeface="Times New Roman" panose="02020603050405020304" pitchFamily="18" charset="0"/>
                <a:cs typeface="Times New Roman" panose="02020603050405020304" pitchFamily="18" charset="0"/>
              </a:rPr>
              <a:t>3</a:t>
            </a:r>
            <a:r>
              <a:rPr lang="en-US" sz="2400" b="1" i="0" u="sng" dirty="0">
                <a:effectLst/>
                <a:latin typeface="Times New Roman" panose="02020603050405020304" pitchFamily="18" charset="0"/>
                <a:cs typeface="Times New Roman" panose="02020603050405020304" pitchFamily="18" charset="0"/>
              </a:rPr>
              <a:t> </a:t>
            </a:r>
            <a:r>
              <a:rPr lang="en-US" sz="2400" b="1" i="0" u="sng" dirty="0" err="1">
                <a:effectLst/>
                <a:latin typeface="Times New Roman" panose="02020603050405020304" pitchFamily="18" charset="0"/>
                <a:cs typeface="Times New Roman" panose="02020603050405020304" pitchFamily="18" charset="0"/>
              </a:rPr>
              <a:t>ϒƐδ</a:t>
            </a:r>
            <a:r>
              <a:rPr lang="en-US" sz="2400" b="1" i="0" dirty="0">
                <a:effectLst/>
                <a:latin typeface="Times New Roman" panose="02020603050405020304" pitchFamily="18" charset="0"/>
                <a:cs typeface="Times New Roman" panose="02020603050405020304" pitchFamily="18" charset="0"/>
              </a:rPr>
              <a:t> complex. </a:t>
            </a:r>
          </a:p>
          <a:p>
            <a:pPr algn="just" fontAlgn="base"/>
            <a:r>
              <a:rPr lang="en-US" sz="2400" b="1" dirty="0">
                <a:latin typeface="Times New Roman" panose="02020603050405020304" pitchFamily="18" charset="0"/>
                <a:cs typeface="Times New Roman" panose="02020603050405020304" pitchFamily="18" charset="0"/>
              </a:rPr>
              <a:t>	</a:t>
            </a:r>
            <a:r>
              <a:rPr lang="en-US" sz="2400" b="1" i="0" dirty="0">
                <a:effectLst/>
                <a:latin typeface="Times New Roman" panose="02020603050405020304" pitchFamily="18" charset="0"/>
                <a:cs typeface="Times New Roman" panose="02020603050405020304" pitchFamily="18" charset="0"/>
              </a:rPr>
              <a:t>F</a:t>
            </a:r>
            <a:r>
              <a:rPr lang="en-US" sz="2400" b="1" i="0" baseline="-25000" dirty="0">
                <a:effectLst/>
                <a:latin typeface="Times New Roman" panose="02020603050405020304" pitchFamily="18" charset="0"/>
                <a:cs typeface="Times New Roman" panose="02020603050405020304" pitchFamily="18" charset="0"/>
              </a:rPr>
              <a:t>0</a:t>
            </a:r>
            <a:r>
              <a:rPr lang="en-US" sz="2400" b="1" i="0" dirty="0">
                <a:effectLst/>
                <a:latin typeface="Times New Roman" panose="02020603050405020304" pitchFamily="18" charset="0"/>
                <a:cs typeface="Times New Roman" panose="02020603050405020304" pitchFamily="18" charset="0"/>
              </a:rPr>
              <a:t> is integrated in the membrane and consists of three polypeptides in an ab</a:t>
            </a:r>
            <a:r>
              <a:rPr lang="en-US" sz="2400" b="1" i="0" baseline="-25000" dirty="0">
                <a:effectLst/>
                <a:latin typeface="Times New Roman" panose="02020603050405020304" pitchFamily="18" charset="0"/>
                <a:cs typeface="Times New Roman" panose="02020603050405020304" pitchFamily="18" charset="0"/>
              </a:rPr>
              <a:t>2</a:t>
            </a:r>
            <a:r>
              <a:rPr lang="en-US" sz="2400" b="1" i="0" dirty="0">
                <a:effectLst/>
                <a:latin typeface="Times New Roman" panose="02020603050405020304" pitchFamily="18" charset="0"/>
                <a:cs typeface="Times New Roman" panose="02020603050405020304" pitchFamily="18" charset="0"/>
              </a:rPr>
              <a:t> c</a:t>
            </a:r>
            <a:r>
              <a:rPr lang="en-US" sz="2400" b="1" i="0" baseline="-25000" dirty="0">
                <a:effectLst/>
                <a:latin typeface="Times New Roman" panose="02020603050405020304" pitchFamily="18" charset="0"/>
                <a:cs typeface="Times New Roman" panose="02020603050405020304" pitchFamily="18" charset="0"/>
              </a:rPr>
              <a:t>12</a:t>
            </a:r>
            <a:r>
              <a:rPr lang="en-US" sz="2400" b="1" i="0" dirty="0">
                <a:effectLst/>
                <a:latin typeface="Times New Roman" panose="02020603050405020304" pitchFamily="18" charset="0"/>
                <a:cs typeface="Times New Roman" panose="02020603050405020304" pitchFamily="18" charset="0"/>
              </a:rPr>
              <a:t> complex. 3, 3, 2 and 12 denote the numerical numbers of α, β, b and c, respectively.</a:t>
            </a:r>
            <a:endParaRPr lang="en-IN" sz="2400" b="1" dirty="0">
              <a:effectLst/>
              <a:latin typeface="Times New Roman" panose="02020603050405020304" pitchFamily="18" charset="0"/>
              <a:cs typeface="Times New Roman" panose="02020603050405020304" pitchFamily="18" charset="0"/>
            </a:endParaRPr>
          </a:p>
          <a:p>
            <a:r>
              <a:rPr lang="en-IN" b="1" i="0" dirty="0">
                <a:solidFill>
                  <a:srgbClr val="424142"/>
                </a:solidFill>
                <a:effectLst/>
                <a:latin typeface="Georgia" panose="02040502050405020303" pitchFamily="18" charset="0"/>
              </a:rPr>
              <a:t> </a:t>
            </a:r>
            <a:endParaRPr lang="en-IN" dirty="0"/>
          </a:p>
        </p:txBody>
      </p:sp>
    </p:spTree>
    <p:extLst>
      <p:ext uri="{BB962C8B-B14F-4D97-AF65-F5344CB8AC3E}">
        <p14:creationId xmlns:p14="http://schemas.microsoft.com/office/powerpoint/2010/main" val="1166177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CD773E-DA75-408A-8BFB-743FBE619E57}"/>
              </a:ext>
            </a:extLst>
          </p:cNvPr>
          <p:cNvSpPr txBox="1"/>
          <p:nvPr/>
        </p:nvSpPr>
        <p:spPr>
          <a:xfrm>
            <a:off x="293511" y="490351"/>
            <a:ext cx="10893778" cy="4216539"/>
          </a:xfrm>
          <a:prstGeom prst="rect">
            <a:avLst/>
          </a:prstGeom>
          <a:noFill/>
        </p:spPr>
        <p:txBody>
          <a:bodyPr wrap="square">
            <a:spAutoFit/>
          </a:bodyPr>
          <a:lstStyle/>
          <a:p>
            <a:pPr algn="just" fontAlgn="base"/>
            <a:r>
              <a:rPr lang="en-US" sz="2800" b="1" dirty="0">
                <a:solidFill>
                  <a:srgbClr val="000000"/>
                </a:solidFill>
                <a:effectLst/>
                <a:latin typeface="Times New Roman" panose="02020603050405020304" pitchFamily="18" charset="0"/>
                <a:cs typeface="Times New Roman" panose="02020603050405020304" pitchFamily="18" charset="0"/>
              </a:rPr>
              <a:t>Inhibition of Oxidative Phosphorylation (ATP Synthesis):</a:t>
            </a:r>
          </a:p>
          <a:p>
            <a:pPr algn="just" fontAlgn="base"/>
            <a:endParaRPr lang="en-US" sz="2400" b="1" dirty="0">
              <a:solidFill>
                <a:srgbClr val="000000"/>
              </a:solidFill>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Many chemicals inhibit the synthesis of ATP and can even kill cells to sufficiently high concentrations. Inhibitors directly block electron transport chain.</a:t>
            </a:r>
          </a:p>
          <a:p>
            <a:pPr marL="342900" indent="-342900" algn="just" fontAlgn="base">
              <a:buFont typeface="Wingdings" panose="05000000000000000000" pitchFamily="2" charset="2"/>
              <a:buChar char="Ø"/>
            </a:pPr>
            <a:endParaRPr lang="en-US" sz="2400" b="1" dirty="0">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The antibiotic </a:t>
            </a:r>
            <a:r>
              <a:rPr lang="en-US" sz="2400" b="1" dirty="0" err="1">
                <a:effectLst/>
                <a:latin typeface="Times New Roman" panose="02020603050405020304" pitchFamily="18" charset="0"/>
                <a:cs typeface="Times New Roman" panose="02020603050405020304" pitchFamily="18" charset="0"/>
              </a:rPr>
              <a:t>piericidin</a:t>
            </a:r>
            <a:r>
              <a:rPr lang="en-US" sz="2400" b="1" dirty="0">
                <a:effectLst/>
                <a:latin typeface="Times New Roman" panose="02020603050405020304" pitchFamily="18" charset="0"/>
                <a:cs typeface="Times New Roman" panose="02020603050405020304" pitchFamily="18" charset="0"/>
              </a:rPr>
              <a:t> competes with coenzyme Q; the antibiotic </a:t>
            </a:r>
            <a:r>
              <a:rPr lang="en-US" sz="2400" b="1" u="sng" dirty="0">
                <a:effectLst/>
                <a:latin typeface="Times New Roman" panose="02020603050405020304" pitchFamily="18" charset="0"/>
                <a:cs typeface="Times New Roman" panose="02020603050405020304" pitchFamily="18" charset="0"/>
              </a:rPr>
              <a:t>antimycin.</a:t>
            </a:r>
          </a:p>
          <a:p>
            <a:pPr marL="342900" indent="-342900" algn="just" fontAlgn="base">
              <a:buFont typeface="Wingdings" panose="05000000000000000000" pitchFamily="2" charset="2"/>
              <a:buChar char="Ø"/>
            </a:pPr>
            <a:endParaRPr lang="en-US" sz="2400" b="1" dirty="0">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A blocks electron transport between cytochromes b, and c, and both carbon monoxide </a:t>
            </a:r>
            <a:r>
              <a:rPr lang="en-US" sz="2400" b="1" u="sng" dirty="0">
                <a:effectLst/>
                <a:latin typeface="Times New Roman" panose="02020603050405020304" pitchFamily="18" charset="0"/>
                <a:cs typeface="Times New Roman" panose="02020603050405020304" pitchFamily="18" charset="0"/>
              </a:rPr>
              <a:t>(CO) and cyanide (CN</a:t>
            </a:r>
            <a:r>
              <a:rPr lang="en-US" sz="2400" b="1" u="sng" baseline="30000" dirty="0">
                <a:effectLst/>
                <a:latin typeface="Times New Roman" panose="02020603050405020304" pitchFamily="18" charset="0"/>
                <a:cs typeface="Times New Roman" panose="02020603050405020304" pitchFamily="18" charset="0"/>
              </a:rPr>
              <a:t>–</a:t>
            </a:r>
            <a:r>
              <a:rPr lang="en-US" sz="2400" b="1" u="sng" dirty="0">
                <a:effectLst/>
                <a:latin typeface="Times New Roman" panose="02020603050405020304" pitchFamily="18" charset="0"/>
                <a:cs typeface="Times New Roman" panose="02020603050405020304" pitchFamily="18" charset="0"/>
              </a:rPr>
              <a:t>)</a:t>
            </a:r>
            <a:r>
              <a:rPr lang="en-US" sz="2400" b="1" dirty="0">
                <a:effectLst/>
                <a:latin typeface="Times New Roman" panose="02020603050405020304" pitchFamily="18" charset="0"/>
                <a:cs typeface="Times New Roman" panose="02020603050405020304" pitchFamily="18" charset="0"/>
              </a:rPr>
              <a:t> bind tightly to certain cytochromes and prevent their functioning.</a:t>
            </a:r>
          </a:p>
        </p:txBody>
      </p:sp>
    </p:spTree>
    <p:extLst>
      <p:ext uri="{BB962C8B-B14F-4D97-AF65-F5344CB8AC3E}">
        <p14:creationId xmlns:p14="http://schemas.microsoft.com/office/powerpoint/2010/main" val="63704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DD99C51-0F8B-4270-9389-33C293BE5019}"/>
              </a:ext>
            </a:extLst>
          </p:cNvPr>
          <p:cNvGraphicFramePr>
            <a:graphicFrameLocks noGrp="1"/>
          </p:cNvGraphicFramePr>
          <p:nvPr>
            <p:extLst>
              <p:ext uri="{D42A27DB-BD31-4B8C-83A1-F6EECF244321}">
                <p14:modId xmlns:p14="http://schemas.microsoft.com/office/powerpoint/2010/main" val="3137951807"/>
              </p:ext>
            </p:extLst>
          </p:nvPr>
        </p:nvGraphicFramePr>
        <p:xfrm>
          <a:off x="1548879" y="1253330"/>
          <a:ext cx="8546841" cy="4351339"/>
        </p:xfrm>
        <a:graphic>
          <a:graphicData uri="http://schemas.openxmlformats.org/drawingml/2006/table">
            <a:tbl>
              <a:tblPr/>
              <a:tblGrid>
                <a:gridCol w="2388638">
                  <a:extLst>
                    <a:ext uri="{9D8B030D-6E8A-4147-A177-3AD203B41FA5}">
                      <a16:colId xmlns:a16="http://schemas.microsoft.com/office/drawing/2014/main" val="2252265191"/>
                    </a:ext>
                  </a:extLst>
                </a:gridCol>
                <a:gridCol w="3309256">
                  <a:extLst>
                    <a:ext uri="{9D8B030D-6E8A-4147-A177-3AD203B41FA5}">
                      <a16:colId xmlns:a16="http://schemas.microsoft.com/office/drawing/2014/main" val="210336395"/>
                    </a:ext>
                  </a:extLst>
                </a:gridCol>
                <a:gridCol w="2848947">
                  <a:extLst>
                    <a:ext uri="{9D8B030D-6E8A-4147-A177-3AD203B41FA5}">
                      <a16:colId xmlns:a16="http://schemas.microsoft.com/office/drawing/2014/main" val="1119376663"/>
                    </a:ext>
                  </a:extLst>
                </a:gridCol>
              </a:tblGrid>
              <a:tr h="479583">
                <a:tc>
                  <a:txBody>
                    <a:bodyPr/>
                    <a:lstStyle/>
                    <a:p>
                      <a:r>
                        <a:rPr lang="en-IN" sz="1400" b="1" dirty="0">
                          <a:effectLst/>
                          <a:latin typeface="Open Sans" panose="020B0604020202020204" pitchFamily="34" charset="0"/>
                        </a:rPr>
                        <a:t>Points</a:t>
                      </a:r>
                      <a:endParaRPr lang="en-IN" sz="1400" dirty="0">
                        <a:effectLst/>
                        <a:latin typeface="Open Sans" panose="020B0604020202020204" pitchFamily="34" charset="0"/>
                      </a:endParaRP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IN" sz="1400" b="1" dirty="0">
                          <a:effectLst/>
                          <a:latin typeface="Open Sans" panose="020B0604020202020204" pitchFamily="34" charset="0"/>
                        </a:rPr>
                        <a:t>Oxidative phosphorylation</a:t>
                      </a:r>
                      <a:endParaRPr lang="en-IN" sz="1400" dirty="0">
                        <a:effectLst/>
                        <a:latin typeface="Open Sans" panose="020B0604020202020204" pitchFamily="34" charset="0"/>
                      </a:endParaRP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IN" sz="1400" b="1">
                          <a:effectLst/>
                          <a:latin typeface="Open Sans" panose="020B0604020202020204" pitchFamily="34" charset="0"/>
                        </a:rPr>
                        <a:t>Photophosphorylation</a:t>
                      </a:r>
                      <a:endParaRPr lang="en-IN" sz="1400">
                        <a:effectLst/>
                        <a:latin typeface="Open Sans" panose="020B0604020202020204" pitchFamily="34" charset="0"/>
                      </a:endParaRP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2447608"/>
                  </a:ext>
                </a:extLst>
              </a:tr>
              <a:tr h="479583">
                <a:tc>
                  <a:txBody>
                    <a:bodyPr/>
                    <a:lstStyle/>
                    <a:p>
                      <a:r>
                        <a:rPr lang="en-IN" sz="1400" dirty="0">
                          <a:effectLst/>
                          <a:latin typeface="Open Sans" panose="020B0604020202020204" pitchFamily="34" charset="0"/>
                        </a:rPr>
                        <a:t>Site</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IN" sz="1400">
                          <a:effectLst/>
                          <a:latin typeface="Open Sans" panose="020B0604020202020204" pitchFamily="34" charset="0"/>
                        </a:rPr>
                        <a:t>It occurs in mitochondria</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IN" sz="1400">
                          <a:effectLst/>
                          <a:latin typeface="Open Sans" panose="020B0604020202020204" pitchFamily="34" charset="0"/>
                        </a:rPr>
                        <a:t>It occurs in chloroplast</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9846491"/>
                  </a:ext>
                </a:extLst>
              </a:tr>
              <a:tr h="1532326">
                <a:tc>
                  <a:txBody>
                    <a:bodyPr/>
                    <a:lstStyle/>
                    <a:p>
                      <a:r>
                        <a:rPr lang="en-IN" sz="1400" dirty="0">
                          <a:effectLst/>
                          <a:latin typeface="Open Sans" panose="020B0604020202020204" pitchFamily="34" charset="0"/>
                        </a:rPr>
                        <a:t>Process chemistry</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It involves the reduction of O</a:t>
                      </a:r>
                      <a:r>
                        <a:rPr lang="en-US" sz="1400" baseline="-25000">
                          <a:effectLst/>
                          <a:latin typeface="Open Sans" panose="020B0604020202020204" pitchFamily="34" charset="0"/>
                        </a:rPr>
                        <a:t>2</a:t>
                      </a:r>
                      <a:r>
                        <a:rPr lang="en-US" sz="1400">
                          <a:effectLst/>
                          <a:latin typeface="Open Sans" panose="020B0604020202020204" pitchFamily="34" charset="0"/>
                        </a:rPr>
                        <a:t> to H</a:t>
                      </a:r>
                      <a:r>
                        <a:rPr lang="en-US" sz="1400" baseline="-25000">
                          <a:effectLst/>
                          <a:latin typeface="Open Sans" panose="020B0604020202020204" pitchFamily="34" charset="0"/>
                        </a:rPr>
                        <a:t>2</a:t>
                      </a:r>
                      <a:r>
                        <a:rPr lang="en-US" sz="1400">
                          <a:effectLst/>
                          <a:latin typeface="Open Sans" panose="020B0604020202020204" pitchFamily="34" charset="0"/>
                        </a:rPr>
                        <a:t>O with electrons donated by NADH and FADH</a:t>
                      </a:r>
                      <a:r>
                        <a:rPr lang="en-US" sz="1400" baseline="-25000">
                          <a:effectLst/>
                          <a:latin typeface="Open Sans" panose="020B0604020202020204" pitchFamily="34" charset="0"/>
                        </a:rPr>
                        <a:t>2</a:t>
                      </a:r>
                      <a:r>
                        <a:rPr lang="en-US" sz="1400">
                          <a:effectLst/>
                          <a:latin typeface="Open Sans" panose="020B0604020202020204" pitchFamily="34" charset="0"/>
                        </a:rPr>
                        <a:t>.O</a:t>
                      </a:r>
                      <a:r>
                        <a:rPr lang="en-US" sz="1400" baseline="-25000">
                          <a:effectLst/>
                          <a:latin typeface="Open Sans" panose="020B0604020202020204" pitchFamily="34" charset="0"/>
                        </a:rPr>
                        <a:t>2</a:t>
                      </a:r>
                      <a:r>
                        <a:rPr lang="en-US" sz="1400">
                          <a:effectLst/>
                          <a:latin typeface="Open Sans" panose="020B0604020202020204" pitchFamily="34" charset="0"/>
                        </a:rPr>
                        <a:t> will be the final electron acceptor.</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It involves the oxidation of H</a:t>
                      </a:r>
                      <a:r>
                        <a:rPr lang="en-US" sz="1400" baseline="-25000">
                          <a:effectLst/>
                          <a:latin typeface="Open Sans" panose="020B0604020202020204" pitchFamily="34" charset="0"/>
                        </a:rPr>
                        <a:t>2</a:t>
                      </a:r>
                      <a:r>
                        <a:rPr lang="en-US" sz="1400">
                          <a:effectLst/>
                          <a:latin typeface="Open Sans" panose="020B0604020202020204" pitchFamily="34" charset="0"/>
                        </a:rPr>
                        <a:t>O to O</a:t>
                      </a:r>
                      <a:r>
                        <a:rPr lang="en-US" sz="1400" baseline="-25000">
                          <a:effectLst/>
                          <a:latin typeface="Open Sans" panose="020B0604020202020204" pitchFamily="34" charset="0"/>
                        </a:rPr>
                        <a:t>2</a:t>
                      </a:r>
                      <a:r>
                        <a:rPr lang="en-US" sz="1400">
                          <a:effectLst/>
                          <a:latin typeface="Open Sans" panose="020B0604020202020204" pitchFamily="34" charset="0"/>
                        </a:rPr>
                        <a:t>, with NADP. NADP acts as a final electron acceptor.</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1840861"/>
                  </a:ext>
                </a:extLst>
              </a:tr>
              <a:tr h="479583">
                <a:tc>
                  <a:txBody>
                    <a:bodyPr/>
                    <a:lstStyle/>
                    <a:p>
                      <a:r>
                        <a:rPr lang="en-IN" sz="1400" dirty="0">
                          <a:effectLst/>
                          <a:latin typeface="Open Sans" panose="020B0604020202020204" pitchFamily="34" charset="0"/>
                        </a:rPr>
                        <a:t>Occurrence</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It occurs in aerobic cells.</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It occurs in photosynthetic cell</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9498717"/>
                  </a:ext>
                </a:extLst>
              </a:tr>
              <a:tr h="690132">
                <a:tc>
                  <a:txBody>
                    <a:bodyPr/>
                    <a:lstStyle/>
                    <a:p>
                      <a:r>
                        <a:rPr lang="en-IN" sz="1400" dirty="0">
                          <a:effectLst/>
                          <a:latin typeface="Open Sans" panose="020B0604020202020204" pitchFamily="34" charset="0"/>
                        </a:rPr>
                        <a:t>Requirement of light</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It occurs well in light and dark conditions.</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It occurs only in light condition</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3505640"/>
                  </a:ext>
                </a:extLst>
              </a:tr>
              <a:tr h="690132">
                <a:tc>
                  <a:txBody>
                    <a:bodyPr/>
                    <a:lstStyle/>
                    <a:p>
                      <a:r>
                        <a:rPr lang="en-IN" sz="1400" dirty="0">
                          <a:effectLst/>
                          <a:latin typeface="Open Sans" panose="020B0604020202020204" pitchFamily="34" charset="0"/>
                        </a:rPr>
                        <a:t>Energy</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a:effectLst/>
                          <a:latin typeface="Open Sans" panose="020B0604020202020204" pitchFamily="34" charset="0"/>
                        </a:rPr>
                        <a:t>Chemical energy is converted into ATP</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400" dirty="0">
                          <a:effectLst/>
                          <a:latin typeface="Open Sans" panose="020B0604020202020204" pitchFamily="34" charset="0"/>
                        </a:rPr>
                        <a:t>Light energy is converted into ATP</a:t>
                      </a:r>
                    </a:p>
                  </a:txBody>
                  <a:tcPr marL="29243" marR="29243" marT="29243" marB="29243"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5119032"/>
                  </a:ext>
                </a:extLst>
              </a:tr>
            </a:tbl>
          </a:graphicData>
        </a:graphic>
      </p:graphicFrame>
      <p:sp>
        <p:nvSpPr>
          <p:cNvPr id="4" name="TextBox 3">
            <a:extLst>
              <a:ext uri="{FF2B5EF4-FFF2-40B4-BE49-F238E27FC236}">
                <a16:creationId xmlns:a16="http://schemas.microsoft.com/office/drawing/2014/main" id="{590990A7-744C-40FE-BD20-09C6864D60F4}"/>
              </a:ext>
            </a:extLst>
          </p:cNvPr>
          <p:cNvSpPr txBox="1"/>
          <p:nvPr/>
        </p:nvSpPr>
        <p:spPr>
          <a:xfrm>
            <a:off x="1474237" y="577237"/>
            <a:ext cx="9181319" cy="369332"/>
          </a:xfrm>
          <a:prstGeom prst="rect">
            <a:avLst/>
          </a:prstGeom>
          <a:noFill/>
        </p:spPr>
        <p:txBody>
          <a:bodyPr wrap="square">
            <a:spAutoFit/>
          </a:bodyPr>
          <a:lstStyle/>
          <a:p>
            <a:pPr algn="l"/>
            <a:r>
              <a:rPr lang="en-US" b="1" i="0" dirty="0">
                <a:solidFill>
                  <a:srgbClr val="222222"/>
                </a:solidFill>
                <a:effectLst/>
                <a:latin typeface="Open Sans" panose="020B0606030504020204" pitchFamily="34" charset="0"/>
              </a:rPr>
              <a:t>Differences between oxidative phosphorylation and photophosphorylation</a:t>
            </a:r>
          </a:p>
        </p:txBody>
      </p:sp>
    </p:spTree>
    <p:extLst>
      <p:ext uri="{BB962C8B-B14F-4D97-AF65-F5344CB8AC3E}">
        <p14:creationId xmlns:p14="http://schemas.microsoft.com/office/powerpoint/2010/main" val="167714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1E52D6-BED1-4C50-98E4-444ECBCD3B72}"/>
              </a:ext>
            </a:extLst>
          </p:cNvPr>
          <p:cNvSpPr txBox="1"/>
          <p:nvPr/>
        </p:nvSpPr>
        <p:spPr>
          <a:xfrm>
            <a:off x="762001" y="253778"/>
            <a:ext cx="11114314" cy="6494085"/>
          </a:xfrm>
          <a:prstGeom prst="rect">
            <a:avLst/>
          </a:prstGeom>
          <a:noFill/>
        </p:spPr>
        <p:txBody>
          <a:bodyPr wrap="square">
            <a:spAutoFit/>
          </a:bodyPr>
          <a:lstStyle/>
          <a:p>
            <a:pPr algn="ctr"/>
            <a:r>
              <a:rPr lang="en-US" sz="3200" b="1" i="0" dirty="0">
                <a:effectLst/>
                <a:latin typeface="Times New Roman" panose="02020603050405020304" pitchFamily="18" charset="0"/>
                <a:cs typeface="Times New Roman" panose="02020603050405020304" pitchFamily="18" charset="0"/>
              </a:rPr>
              <a:t>Phosphorylation</a:t>
            </a:r>
          </a:p>
          <a:p>
            <a:pPr algn="ctr"/>
            <a:endParaRPr lang="en-US" sz="2400" b="1" i="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Phosphorylation is the process of production of </a:t>
            </a:r>
            <a:r>
              <a:rPr lang="en-US" sz="2400" b="1" i="0" u="sng" dirty="0">
                <a:effectLst/>
                <a:latin typeface="Times New Roman" panose="02020603050405020304" pitchFamily="18" charset="0"/>
                <a:cs typeface="Times New Roman" panose="02020603050405020304" pitchFamily="18" charset="0"/>
              </a:rPr>
              <a:t>ATP from ADP</a:t>
            </a:r>
            <a:r>
              <a:rPr lang="en-US" sz="2400" b="1" i="0" dirty="0">
                <a:effectLst/>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en-US" sz="2400" b="1" i="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It is of two types: </a:t>
            </a:r>
            <a:r>
              <a:rPr lang="en-US" sz="2400" b="1" i="0" dirty="0">
                <a:effectLst/>
                <a:latin typeface="Times New Roman" panose="02020603050405020304" pitchFamily="18" charset="0"/>
                <a:cs typeface="Times New Roman" panose="02020603050405020304" pitchFamily="18" charset="0"/>
              </a:rPr>
              <a:t>Photophosphorylation and </a:t>
            </a:r>
            <a:r>
              <a:rPr lang="en-US" sz="2400" b="1" dirty="0">
                <a:effectLst/>
                <a:latin typeface="Times New Roman" panose="02020603050405020304" pitchFamily="18" charset="0"/>
                <a:cs typeface="Times New Roman" panose="02020603050405020304" pitchFamily="18" charset="0"/>
              </a:rPr>
              <a:t>Oxidative Phosphorylation.</a:t>
            </a:r>
            <a:endParaRPr lang="en-US" sz="2400" b="1" i="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b="1" i="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Photophosphorylation is the process of </a:t>
            </a:r>
            <a:r>
              <a:rPr lang="en-US" sz="2400" b="1" i="0" u="sng" dirty="0">
                <a:effectLst/>
                <a:latin typeface="Times New Roman" panose="02020603050405020304" pitchFamily="18" charset="0"/>
                <a:cs typeface="Times New Roman" panose="02020603050405020304" pitchFamily="18" charset="0"/>
              </a:rPr>
              <a:t>utilizing light energy </a:t>
            </a:r>
            <a:r>
              <a:rPr lang="en-US" sz="2400" b="1" i="0" dirty="0">
                <a:effectLst/>
                <a:latin typeface="Times New Roman" panose="02020603050405020304" pitchFamily="18" charset="0"/>
                <a:cs typeface="Times New Roman" panose="02020603050405020304" pitchFamily="18" charset="0"/>
              </a:rPr>
              <a:t>from photosynthesis to convert ADP to ATP.</a:t>
            </a:r>
          </a:p>
          <a:p>
            <a:pPr marL="342900" indent="-342900">
              <a:buFont typeface="Arial" panose="020B0604020202020204" pitchFamily="34" charset="0"/>
              <a:buChar char="•"/>
            </a:pPr>
            <a:endParaRPr lang="en-US" sz="2400" b="1" i="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i="0" dirty="0">
                <a:effectLst/>
                <a:latin typeface="Times New Roman" panose="02020603050405020304" pitchFamily="18" charset="0"/>
                <a:cs typeface="Times New Roman" panose="02020603050405020304" pitchFamily="18" charset="0"/>
              </a:rPr>
              <a:t>There are two types of Photophosphorylation .</a:t>
            </a:r>
          </a:p>
          <a:p>
            <a:r>
              <a:rPr lang="en-US" sz="2400" b="1" i="0" dirty="0">
                <a:effectLst/>
                <a:latin typeface="Times New Roman" panose="02020603050405020304" pitchFamily="18" charset="0"/>
                <a:cs typeface="Times New Roman" panose="02020603050405020304" pitchFamily="18" charset="0"/>
              </a:rPr>
              <a:t>	1. Cyclic Photophosphorylation and </a:t>
            </a:r>
          </a:p>
          <a:p>
            <a:r>
              <a:rPr lang="en-US" sz="2400" b="1" i="0" dirty="0">
                <a:effectLst/>
                <a:latin typeface="Times New Roman" panose="02020603050405020304" pitchFamily="18" charset="0"/>
                <a:cs typeface="Times New Roman" panose="02020603050405020304" pitchFamily="18" charset="0"/>
              </a:rPr>
              <a:t>	2. Non-Cyclic Photophosphorylation.</a:t>
            </a:r>
          </a:p>
          <a:p>
            <a:endParaRPr lang="en-US" sz="2400" b="1" i="0" dirty="0">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effectLst/>
                <a:latin typeface="Times New Roman" panose="02020603050405020304" pitchFamily="18" charset="0"/>
                <a:cs typeface="Times New Roman" panose="02020603050405020304" pitchFamily="18" charset="0"/>
              </a:rPr>
              <a:t>Oxidative phosphorylation is the process by which energy from electron transport chain is used to make ATP</a:t>
            </a:r>
            <a:r>
              <a:rPr lang="en-US" sz="2400" b="0" dirty="0">
                <a:solidFill>
                  <a:srgbClr val="424142"/>
                </a:solidFill>
                <a:effectLst/>
                <a:latin typeface="Georgia" panose="02040502050405020303" pitchFamily="18" charset="0"/>
              </a:rPr>
              <a:t>.</a:t>
            </a:r>
          </a:p>
          <a:p>
            <a:pPr marL="342900" indent="-342900">
              <a:buFont typeface="Arial" panose="020B0604020202020204" pitchFamily="34" charset="0"/>
              <a:buChar char="•"/>
            </a:pPr>
            <a:endParaRPr lang="en-US" sz="2400" b="0" dirty="0">
              <a:solidFill>
                <a:srgbClr val="424142"/>
              </a:solidFill>
              <a:effectLst/>
              <a:latin typeface="Georgia" panose="02040502050405020303" pitchFamily="18" charset="0"/>
            </a:endParaRPr>
          </a:p>
          <a:p>
            <a:pPr marL="342900" indent="-342900">
              <a:buFont typeface="Arial" panose="020B0604020202020204" pitchFamily="34" charset="0"/>
              <a:buChar char="•"/>
            </a:pPr>
            <a:r>
              <a:rPr lang="en-US" sz="2400" b="1" dirty="0">
                <a:effectLst/>
                <a:latin typeface="Times New Roman" panose="02020603050405020304" pitchFamily="18" charset="0"/>
                <a:cs typeface="Times New Roman" panose="02020603050405020304" pitchFamily="18" charset="0"/>
              </a:rPr>
              <a:t>Oxidative phosphorylation involves the reduction of O</a:t>
            </a:r>
            <a:r>
              <a:rPr lang="en-US" sz="2400" b="1" baseline="-25000" dirty="0">
                <a:effectLst/>
                <a:latin typeface="Times New Roman" panose="02020603050405020304" pitchFamily="18" charset="0"/>
                <a:cs typeface="Times New Roman" panose="02020603050405020304" pitchFamily="18" charset="0"/>
              </a:rPr>
              <a:t>2</a:t>
            </a:r>
            <a:r>
              <a:rPr lang="en-US" sz="2400" b="1" dirty="0">
                <a:effectLst/>
                <a:latin typeface="Times New Roman" panose="02020603050405020304" pitchFamily="18" charset="0"/>
                <a:cs typeface="Times New Roman" panose="02020603050405020304" pitchFamily="18" charset="0"/>
              </a:rPr>
              <a:t> to H</a:t>
            </a:r>
            <a:r>
              <a:rPr lang="en-US" sz="2400" b="1" baseline="-25000" dirty="0">
                <a:effectLst/>
                <a:latin typeface="Times New Roman" panose="02020603050405020304" pitchFamily="18" charset="0"/>
                <a:cs typeface="Times New Roman" panose="02020603050405020304" pitchFamily="18" charset="0"/>
              </a:rPr>
              <a:t>2</a:t>
            </a:r>
            <a:r>
              <a:rPr lang="en-US" sz="2400" b="1" dirty="0">
                <a:effectLst/>
                <a:latin typeface="Times New Roman" panose="02020603050405020304" pitchFamily="18" charset="0"/>
                <a:cs typeface="Times New Roman" panose="02020603050405020304" pitchFamily="18" charset="0"/>
              </a:rPr>
              <a:t>O.</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687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A5D9EF-BE03-42B6-AFA0-5CC268268F0A}"/>
              </a:ext>
            </a:extLst>
          </p:cNvPr>
          <p:cNvSpPr txBox="1"/>
          <p:nvPr/>
        </p:nvSpPr>
        <p:spPr>
          <a:xfrm>
            <a:off x="3048000" y="2449678"/>
            <a:ext cx="6096000" cy="769441"/>
          </a:xfrm>
          <a:prstGeom prst="rect">
            <a:avLst/>
          </a:prstGeom>
          <a:noFill/>
        </p:spPr>
        <p:txBody>
          <a:bodyPr wrap="square">
            <a:spAutoFit/>
          </a:bodyPr>
          <a:lstStyle/>
          <a:p>
            <a:r>
              <a:rPr lang="en-US" sz="4400" b="1" dirty="0">
                <a:effectLst/>
                <a:latin typeface="Times New Roman" panose="02020603050405020304" pitchFamily="18" charset="0"/>
                <a:cs typeface="Times New Roman" panose="02020603050405020304" pitchFamily="18" charset="0"/>
              </a:rPr>
              <a:t>Photophosphorylation</a:t>
            </a:r>
            <a:endParaRPr lang="en-IN"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566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E7C906-9D06-45F3-A67F-BD9AD40673E4}"/>
              </a:ext>
            </a:extLst>
          </p:cNvPr>
          <p:cNvSpPr txBox="1"/>
          <p:nvPr/>
        </p:nvSpPr>
        <p:spPr>
          <a:xfrm>
            <a:off x="468086" y="163200"/>
            <a:ext cx="7826828" cy="6555641"/>
          </a:xfrm>
          <a:prstGeom prst="rect">
            <a:avLst/>
          </a:prstGeom>
          <a:noFill/>
        </p:spPr>
        <p:txBody>
          <a:bodyPr wrap="square">
            <a:spAutoFit/>
          </a:bodyPr>
          <a:lstStyle/>
          <a:p>
            <a:pPr algn="l" fontAlgn="base"/>
            <a:r>
              <a:rPr lang="en-US" sz="2000" b="1" dirty="0">
                <a:effectLst/>
                <a:latin typeface="Times New Roman" panose="02020603050405020304" pitchFamily="18" charset="0"/>
                <a:cs typeface="Times New Roman" panose="02020603050405020304" pitchFamily="18" charset="0"/>
              </a:rPr>
              <a:t>Type 1. Cyclic Photophosphorylation:</a:t>
            </a:r>
          </a:p>
          <a:p>
            <a:pPr algn="l" fontAlgn="base"/>
            <a:endParaRPr lang="en-US" sz="2000" b="1" dirty="0">
              <a:effectLst/>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000" b="1" dirty="0">
                <a:effectLst/>
                <a:latin typeface="Times New Roman" panose="02020603050405020304" pitchFamily="18" charset="0"/>
                <a:cs typeface="Times New Roman" panose="02020603050405020304" pitchFamily="18" charset="0"/>
              </a:rPr>
              <a:t>It is a process of photophosphorylation in which an electron expelled by the excited photo-</a:t>
            </a:r>
            <a:r>
              <a:rPr lang="en-US" sz="2000" b="1" dirty="0" err="1">
                <a:effectLst/>
                <a:latin typeface="Times New Roman" panose="02020603050405020304" pitchFamily="18" charset="0"/>
                <a:cs typeface="Times New Roman" panose="02020603050405020304" pitchFamily="18" charset="0"/>
              </a:rPr>
              <a:t>centre</a:t>
            </a:r>
            <a:r>
              <a:rPr lang="en-US" sz="2000" b="1" dirty="0">
                <a:effectLst/>
                <a:latin typeface="Times New Roman" panose="02020603050405020304" pitchFamily="18" charset="0"/>
                <a:cs typeface="Times New Roman" panose="02020603050405020304" pitchFamily="18" charset="0"/>
              </a:rPr>
              <a:t> is returned to it after passing through a series of electron carriers.</a:t>
            </a:r>
          </a:p>
          <a:p>
            <a:pPr marL="342900" indent="-342900" algn="l" fontAlgn="base">
              <a:buFont typeface="Wingdings" panose="05000000000000000000" pitchFamily="2" charset="2"/>
              <a:buChar char="q"/>
            </a:pPr>
            <a:endParaRPr lang="en-US" sz="2000" b="1" dirty="0">
              <a:effectLst/>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IN" sz="2000" b="1" dirty="0">
                <a:effectLst/>
                <a:latin typeface="Times New Roman" panose="02020603050405020304" pitchFamily="18" charset="0"/>
                <a:cs typeface="Times New Roman" panose="02020603050405020304" pitchFamily="18" charset="0"/>
              </a:rPr>
              <a:t>Cyclic photophosphoryla­tion is performed by photosystem I only. Its photo-centre P</a:t>
            </a:r>
            <a:r>
              <a:rPr lang="en-IN" sz="2000" b="1" baseline="-25000" dirty="0">
                <a:effectLst/>
                <a:latin typeface="Times New Roman" panose="02020603050405020304" pitchFamily="18" charset="0"/>
                <a:cs typeface="Times New Roman" panose="02020603050405020304" pitchFamily="18" charset="0"/>
              </a:rPr>
              <a:t>700</a:t>
            </a:r>
            <a:r>
              <a:rPr lang="en-IN" sz="2000" b="1" dirty="0">
                <a:effectLst/>
                <a:latin typeface="Times New Roman" panose="02020603050405020304" pitchFamily="18" charset="0"/>
                <a:cs typeface="Times New Roman" panose="02020603050405020304" pitchFamily="18" charset="0"/>
              </a:rPr>
              <a:t> extrudes an electron with a gain of 23 kcal/mole of energy after absorb­ing a photon of light (</a:t>
            </a:r>
            <a:r>
              <a:rPr lang="en-IN" sz="2000" b="1" dirty="0" err="1">
                <a:effectLst/>
                <a:latin typeface="Times New Roman" panose="02020603050405020304" pitchFamily="18" charset="0"/>
                <a:cs typeface="Times New Roman" panose="02020603050405020304" pitchFamily="18" charset="0"/>
              </a:rPr>
              <a:t>hv</a:t>
            </a:r>
            <a:r>
              <a:rPr lang="en-IN" sz="2000" b="1" dirty="0">
                <a:effectLst/>
                <a:latin typeface="Times New Roman" panose="02020603050405020304" pitchFamily="18" charset="0"/>
                <a:cs typeface="Times New Roman" panose="02020603050405020304" pitchFamily="18" charset="0"/>
              </a:rPr>
              <a:t>).</a:t>
            </a:r>
          </a:p>
          <a:p>
            <a:pPr marL="342900" indent="-342900" algn="l" fontAlgn="base">
              <a:buFont typeface="Wingdings" panose="05000000000000000000" pitchFamily="2" charset="2"/>
              <a:buChar char="q"/>
            </a:pPr>
            <a:endParaRPr lang="en-IN" sz="2000" b="1" dirty="0">
              <a:effectLst/>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IN" sz="2000" b="1" dirty="0">
                <a:effectLst/>
                <a:latin typeface="Times New Roman" panose="02020603050405020304" pitchFamily="18" charset="0"/>
                <a:cs typeface="Times New Roman" panose="02020603050405020304" pitchFamily="18" charset="0"/>
              </a:rPr>
              <a:t>After losing the electron the photo-centre becomes oxidized.</a:t>
            </a:r>
          </a:p>
          <a:p>
            <a:pPr marL="342900" indent="-342900" algn="l" fontAlgn="base">
              <a:buFont typeface="Wingdings" panose="05000000000000000000" pitchFamily="2" charset="2"/>
              <a:buChar char="q"/>
            </a:pPr>
            <a:endParaRPr lang="en-IN" sz="2000" b="1" dirty="0">
              <a:effectLst/>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IN" sz="2000" b="1" dirty="0">
                <a:effectLst/>
                <a:latin typeface="Times New Roman" panose="02020603050405020304" pitchFamily="18" charset="0"/>
                <a:cs typeface="Times New Roman" panose="02020603050405020304" pitchFamily="18" charset="0"/>
              </a:rPr>
              <a:t>The expelled electron passes through a series of carriers including X or A</a:t>
            </a:r>
            <a:r>
              <a:rPr lang="en-IN" sz="2000" b="1" baseline="-25000" dirty="0">
                <a:effectLst/>
                <a:latin typeface="Times New Roman" panose="02020603050405020304" pitchFamily="18" charset="0"/>
                <a:cs typeface="Times New Roman" panose="02020603050405020304" pitchFamily="18" charset="0"/>
              </a:rPr>
              <a:t>0</a:t>
            </a:r>
            <a:r>
              <a:rPr lang="en-IN" sz="2000" b="1" dirty="0">
                <a:effectLst/>
                <a:latin typeface="Times New Roman" panose="02020603050405020304" pitchFamily="18" charset="0"/>
                <a:cs typeface="Times New Roman" panose="02020603050405020304" pitchFamily="18" charset="0"/>
              </a:rPr>
              <a:t> (a special P</a:t>
            </a:r>
            <a:r>
              <a:rPr lang="en-IN" sz="2000" b="1" baseline="-25000" dirty="0">
                <a:effectLst/>
                <a:latin typeface="Times New Roman" panose="02020603050405020304" pitchFamily="18" charset="0"/>
                <a:cs typeface="Times New Roman" panose="02020603050405020304" pitchFamily="18" charset="0"/>
              </a:rPr>
              <a:t>700</a:t>
            </a:r>
            <a:r>
              <a:rPr lang="en-IN" sz="2000" b="1" dirty="0">
                <a:effectLst/>
                <a:latin typeface="Times New Roman" panose="02020603050405020304" pitchFamily="18" charset="0"/>
                <a:cs typeface="Times New Roman" panose="02020603050405020304" pitchFamily="18" charset="0"/>
              </a:rPr>
              <a:t> chlorophyll molecule), A, (a quinone), </a:t>
            </a:r>
            <a:r>
              <a:rPr lang="en-IN" sz="2000" b="1" dirty="0" err="1">
                <a:effectLst/>
                <a:latin typeface="Times New Roman" panose="02020603050405020304" pitchFamily="18" charset="0"/>
                <a:cs typeface="Times New Roman" panose="02020603050405020304" pitchFamily="18" charset="0"/>
              </a:rPr>
              <a:t>FeS</a:t>
            </a:r>
            <a:r>
              <a:rPr lang="en-IN" sz="2000" b="1" dirty="0">
                <a:effectLst/>
                <a:latin typeface="Times New Roman" panose="02020603050405020304" pitchFamily="18" charset="0"/>
                <a:cs typeface="Times New Roman" panose="02020603050405020304" pitchFamily="18" charset="0"/>
              </a:rPr>
              <a:t> complexes (</a:t>
            </a:r>
            <a:r>
              <a:rPr lang="en-IN" sz="2000" b="1" dirty="0" err="1">
                <a:effectLst/>
                <a:latin typeface="Times New Roman" panose="02020603050405020304" pitchFamily="18" charset="0"/>
                <a:cs typeface="Times New Roman" panose="02020603050405020304" pitchFamily="18" charset="0"/>
              </a:rPr>
              <a:t>FeS</a:t>
            </a:r>
            <a:r>
              <a:rPr lang="en-IN" sz="2000" b="1" baseline="-25000" dirty="0" err="1">
                <a:effectLst/>
                <a:latin typeface="Times New Roman" panose="02020603050405020304" pitchFamily="18" charset="0"/>
                <a:cs typeface="Times New Roman" panose="02020603050405020304" pitchFamily="18" charset="0"/>
              </a:rPr>
              <a:t>X</a:t>
            </a:r>
            <a:r>
              <a:rPr lang="en-IN" sz="2000" b="1" dirty="0">
                <a:effectLst/>
                <a:latin typeface="Times New Roman" panose="02020603050405020304" pitchFamily="18" charset="0"/>
                <a:cs typeface="Times New Roman" panose="02020603050405020304" pitchFamily="18" charset="0"/>
              </a:rPr>
              <a:t>, </a:t>
            </a:r>
            <a:r>
              <a:rPr lang="en-IN" sz="2000" b="1" dirty="0" err="1">
                <a:effectLst/>
                <a:latin typeface="Times New Roman" panose="02020603050405020304" pitchFamily="18" charset="0"/>
                <a:cs typeface="Times New Roman" panose="02020603050405020304" pitchFamily="18" charset="0"/>
              </a:rPr>
              <a:t>FeS</a:t>
            </a:r>
            <a:r>
              <a:rPr lang="en-IN" sz="2000" b="1" baseline="-25000" dirty="0" err="1">
                <a:effectLst/>
                <a:latin typeface="Times New Roman" panose="02020603050405020304" pitchFamily="18" charset="0"/>
                <a:cs typeface="Times New Roman" panose="02020603050405020304" pitchFamily="18" charset="0"/>
              </a:rPr>
              <a:t>A</a:t>
            </a:r>
            <a:r>
              <a:rPr lang="en-IN" sz="2000" b="1" dirty="0">
                <a:effectLst/>
                <a:latin typeface="Times New Roman" panose="02020603050405020304" pitchFamily="18" charset="0"/>
                <a:cs typeface="Times New Roman" panose="02020603050405020304" pitchFamily="18" charset="0"/>
              </a:rPr>
              <a:t>, </a:t>
            </a:r>
            <a:r>
              <a:rPr lang="en-IN" sz="2000" b="1" dirty="0" err="1">
                <a:effectLst/>
                <a:latin typeface="Times New Roman" panose="02020603050405020304" pitchFamily="18" charset="0"/>
                <a:cs typeface="Times New Roman" panose="02020603050405020304" pitchFamily="18" charset="0"/>
              </a:rPr>
              <a:t>FeS</a:t>
            </a:r>
            <a:r>
              <a:rPr lang="en-IN" sz="2000" b="1" baseline="-25000" dirty="0" err="1">
                <a:effectLst/>
                <a:latin typeface="Times New Roman" panose="02020603050405020304" pitchFamily="18" charset="0"/>
                <a:cs typeface="Times New Roman" panose="02020603050405020304" pitchFamily="18" charset="0"/>
              </a:rPr>
              <a:t>B</a:t>
            </a:r>
            <a:r>
              <a:rPr lang="en-IN" sz="2000" b="1" dirty="0">
                <a:effectLst/>
                <a:latin typeface="Times New Roman" panose="02020603050405020304" pitchFamily="18" charset="0"/>
                <a:cs typeface="Times New Roman" panose="02020603050405020304" pitchFamily="18" charset="0"/>
              </a:rPr>
              <a:t>), ferredoxin, (</a:t>
            </a:r>
            <a:r>
              <a:rPr lang="en-IN" sz="2000" b="1" dirty="0" err="1">
                <a:effectLst/>
                <a:latin typeface="Times New Roman" panose="02020603050405020304" pitchFamily="18" charset="0"/>
                <a:cs typeface="Times New Roman" panose="02020603050405020304" pitchFamily="18" charset="0"/>
              </a:rPr>
              <a:t>Fd</a:t>
            </a:r>
            <a:r>
              <a:rPr lang="en-IN" sz="2000" b="1" dirty="0">
                <a:effectLst/>
                <a:latin typeface="Times New Roman" panose="02020603050405020304" pitchFamily="18" charset="0"/>
                <a:cs typeface="Times New Roman" panose="02020603050405020304" pitchFamily="18" charset="0"/>
              </a:rPr>
              <a:t>), plastoquinone (PQ), cytochrome b – f complex and plastocyanin before returning to photo centre. </a:t>
            </a:r>
          </a:p>
          <a:p>
            <a:pPr marL="342900" indent="-342900" algn="l" fontAlgn="base">
              <a:buFont typeface="Wingdings" panose="05000000000000000000" pitchFamily="2" charset="2"/>
              <a:buChar char="q"/>
            </a:pPr>
            <a:endParaRPr lang="en-IN" sz="2000" b="1" dirty="0">
              <a:effectLst/>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IN" sz="2000" b="1" dirty="0">
                <a:effectLst/>
                <a:latin typeface="Times New Roman" panose="02020603050405020304" pitchFamily="18" charset="0"/>
                <a:cs typeface="Times New Roman" panose="02020603050405020304" pitchFamily="18" charset="0"/>
              </a:rPr>
              <a:t>While over the cytochrome com­plex, the electron energises passage of pro­tons to create a proton gradient for synthesis of ATP from ADP and inorganic phosphate.</a:t>
            </a:r>
          </a:p>
        </p:txBody>
      </p:sp>
      <p:pic>
        <p:nvPicPr>
          <p:cNvPr id="1026" name="Picture 2">
            <a:extLst>
              <a:ext uri="{FF2B5EF4-FFF2-40B4-BE49-F238E27FC236}">
                <a16:creationId xmlns:a16="http://schemas.microsoft.com/office/drawing/2014/main" id="{051734BF-DBBE-49F3-8E8A-1BC7BB6053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716"/>
          <a:stretch/>
        </p:blipFill>
        <p:spPr bwMode="auto">
          <a:xfrm>
            <a:off x="8636452" y="827314"/>
            <a:ext cx="3087461" cy="349431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D76EE62-C6CB-43E9-9809-957EEAC05984}"/>
              </a:ext>
            </a:extLst>
          </p:cNvPr>
          <p:cNvSpPr txBox="1"/>
          <p:nvPr/>
        </p:nvSpPr>
        <p:spPr>
          <a:xfrm>
            <a:off x="8479971" y="4572391"/>
            <a:ext cx="3243942" cy="646331"/>
          </a:xfrm>
          <a:prstGeom prst="rect">
            <a:avLst/>
          </a:prstGeom>
          <a:noFill/>
        </p:spPr>
        <p:txBody>
          <a:bodyPr wrap="square">
            <a:spAutoFit/>
          </a:bodyPr>
          <a:lstStyle/>
          <a:p>
            <a:pPr algn="ctr"/>
            <a:r>
              <a:rPr lang="en-US" sz="1800" b="1" dirty="0">
                <a:effectLst/>
                <a:latin typeface="Times New Roman" panose="02020603050405020304" pitchFamily="18" charset="0"/>
                <a:cs typeface="Times New Roman" panose="02020603050405020304" pitchFamily="18" charset="0"/>
              </a:rPr>
              <a:t>Fig. Cyclic Photophosphorylation</a:t>
            </a:r>
            <a:endParaRPr lang="en-IN" dirty="0"/>
          </a:p>
        </p:txBody>
      </p:sp>
    </p:spTree>
    <p:extLst>
      <p:ext uri="{BB962C8B-B14F-4D97-AF65-F5344CB8AC3E}">
        <p14:creationId xmlns:p14="http://schemas.microsoft.com/office/powerpoint/2010/main" val="972527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B4B99F-B087-4271-BB24-6DA5006AEF1D}"/>
              </a:ext>
            </a:extLst>
          </p:cNvPr>
          <p:cNvSpPr txBox="1"/>
          <p:nvPr/>
        </p:nvSpPr>
        <p:spPr>
          <a:xfrm>
            <a:off x="152401" y="120139"/>
            <a:ext cx="11767456" cy="6740307"/>
          </a:xfrm>
          <a:prstGeom prst="rect">
            <a:avLst/>
          </a:prstGeom>
          <a:noFill/>
        </p:spPr>
        <p:txBody>
          <a:bodyPr wrap="square">
            <a:spAutoFit/>
          </a:bodyPr>
          <a:lstStyle/>
          <a:p>
            <a:r>
              <a:rPr lang="en-IN" sz="2400" b="1" i="0" dirty="0">
                <a:effectLst/>
                <a:latin typeface="Times New Roman" panose="02020603050405020304" pitchFamily="18" charset="0"/>
                <a:cs typeface="Times New Roman" panose="02020603050405020304" pitchFamily="18" charset="0"/>
              </a:rPr>
              <a:t>Type 2. Non-Cyclic Photophosphorylation:</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It is the process of photophosphorylation in which the electron expelled by the excited photo-</a:t>
            </a:r>
            <a:r>
              <a:rPr lang="en-US" sz="2400" b="1" dirty="0" err="1">
                <a:effectLst/>
                <a:latin typeface="Times New Roman" panose="02020603050405020304" pitchFamily="18" charset="0"/>
                <a:cs typeface="Times New Roman" panose="02020603050405020304" pitchFamily="18" charset="0"/>
              </a:rPr>
              <a:t>centre</a:t>
            </a:r>
            <a:r>
              <a:rPr lang="en-US" sz="2400" b="1" dirty="0">
                <a:effectLst/>
                <a:latin typeface="Times New Roman" panose="02020603050405020304" pitchFamily="18" charset="0"/>
                <a:cs typeface="Times New Roman" panose="02020603050405020304" pitchFamily="18" charset="0"/>
              </a:rPr>
              <a:t> does not return to it.</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 Non-cyclic photophosphorylation is carried out in collaboration of both </a:t>
            </a:r>
            <a:r>
              <a:rPr lang="en-US" sz="2400" b="1" u="sng" dirty="0">
                <a:effectLst/>
                <a:latin typeface="Times New Roman" panose="02020603050405020304" pitchFamily="18" charset="0"/>
                <a:cs typeface="Times New Roman" panose="02020603050405020304" pitchFamily="18" charset="0"/>
              </a:rPr>
              <a:t>photosystems I and II. </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Electron released during photolysis of water is picked up by photo-</a:t>
            </a:r>
            <a:r>
              <a:rPr lang="en-US" sz="2400" b="1" dirty="0" err="1">
                <a:effectLst/>
                <a:latin typeface="Times New Roman" panose="02020603050405020304" pitchFamily="18" charset="0"/>
                <a:cs typeface="Times New Roman" panose="02020603050405020304" pitchFamily="18" charset="0"/>
              </a:rPr>
              <a:t>centre</a:t>
            </a:r>
            <a:r>
              <a:rPr lang="en-US" sz="2400" b="1" dirty="0">
                <a:effectLst/>
                <a:latin typeface="Times New Roman" panose="02020603050405020304" pitchFamily="18" charset="0"/>
                <a:cs typeface="Times New Roman" panose="02020603050405020304" pitchFamily="18" charset="0"/>
              </a:rPr>
              <a:t> of PS II called </a:t>
            </a:r>
            <a:r>
              <a:rPr lang="en-US" sz="2400" b="1" u="sng" dirty="0">
                <a:effectLst/>
                <a:latin typeface="Times New Roman" panose="02020603050405020304" pitchFamily="18" charset="0"/>
                <a:cs typeface="Times New Roman" panose="02020603050405020304" pitchFamily="18" charset="0"/>
              </a:rPr>
              <a:t>P</a:t>
            </a:r>
            <a:r>
              <a:rPr lang="en-US" sz="2400" b="1" u="sng" baseline="-25000" dirty="0">
                <a:effectLst/>
                <a:latin typeface="Times New Roman" panose="02020603050405020304" pitchFamily="18" charset="0"/>
                <a:cs typeface="Times New Roman" panose="02020603050405020304" pitchFamily="18" charset="0"/>
              </a:rPr>
              <a:t>680</a:t>
            </a:r>
            <a:r>
              <a:rPr lang="en-US" sz="2400" b="1" dirty="0">
                <a:effectLst/>
                <a:latin typeface="Times New Roman" panose="02020603050405020304" pitchFamily="18" charset="0"/>
                <a:cs typeface="Times New Roman" panose="02020603050405020304" pitchFamily="18" charset="0"/>
              </a:rPr>
              <a:t>. The same is extruded out when the photo Centre absorbs light energy (</a:t>
            </a:r>
            <a:r>
              <a:rPr lang="en-US" sz="2400" b="1" dirty="0" err="1">
                <a:effectLst/>
                <a:latin typeface="Times New Roman" panose="02020603050405020304" pitchFamily="18" charset="0"/>
                <a:cs typeface="Times New Roman" panose="02020603050405020304" pitchFamily="18" charset="0"/>
              </a:rPr>
              <a:t>hv</a:t>
            </a:r>
            <a:r>
              <a:rPr lang="en-US" sz="2400" b="1" dirty="0">
                <a:effectLst/>
                <a:latin typeface="Times New Roman" panose="02020603050405020304" pitchFamily="18" charset="0"/>
                <a:cs typeface="Times New Roman" panose="02020603050405020304" pitchFamily="18" charset="0"/>
              </a:rPr>
              <a:t>).</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It passes through a series of electron carriers— </a:t>
            </a:r>
            <a:r>
              <a:rPr lang="en-US" sz="2400" b="1" u="sng" dirty="0">
                <a:effectLst/>
                <a:latin typeface="Times New Roman" panose="02020603050405020304" pitchFamily="18" charset="0"/>
                <a:cs typeface="Times New Roman" panose="02020603050405020304" pitchFamily="18" charset="0"/>
              </a:rPr>
              <a:t>phaeophytin, PQ, cytochrome b – f complex and plastocyanin</a:t>
            </a:r>
            <a:r>
              <a:rPr lang="en-US" sz="2400" b="1" dirty="0">
                <a:effectLst/>
                <a:latin typeface="Times New Roman" panose="02020603050405020304" pitchFamily="18" charset="0"/>
                <a:cs typeface="Times New Roman" panose="02020603050405020304" pitchFamily="18" charset="0"/>
              </a:rPr>
              <a:t>. </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While passing over cytochrome complex, the electron loses sufficient energy for the syn­thesis of ATP. The electron is handed over to photo Centre </a:t>
            </a:r>
            <a:r>
              <a:rPr lang="en-US" sz="2400" b="1" u="sng" dirty="0">
                <a:effectLst/>
                <a:latin typeface="Times New Roman" panose="02020603050405020304" pitchFamily="18" charset="0"/>
                <a:cs typeface="Times New Roman" panose="02020603050405020304" pitchFamily="18" charset="0"/>
              </a:rPr>
              <a:t>P</a:t>
            </a:r>
            <a:r>
              <a:rPr lang="en-US" sz="2400" b="1" u="sng" baseline="-25000" dirty="0">
                <a:effectLst/>
                <a:latin typeface="Times New Roman" panose="02020603050405020304" pitchFamily="18" charset="0"/>
                <a:cs typeface="Times New Roman" panose="02020603050405020304" pitchFamily="18" charset="0"/>
              </a:rPr>
              <a:t>700</a:t>
            </a:r>
            <a:r>
              <a:rPr lang="en-US" sz="2400" b="1" u="sng" dirty="0">
                <a:effectLst/>
                <a:latin typeface="Times New Roman" panose="02020603050405020304" pitchFamily="18" charset="0"/>
                <a:cs typeface="Times New Roman" panose="02020603050405020304" pitchFamily="18" charset="0"/>
              </a:rPr>
              <a:t> of PS I </a:t>
            </a:r>
            <a:r>
              <a:rPr lang="en-US" sz="2400" b="1" dirty="0">
                <a:effectLst/>
                <a:latin typeface="Times New Roman" panose="02020603050405020304" pitchFamily="18" charset="0"/>
                <a:cs typeface="Times New Roman" panose="02020603050405020304" pitchFamily="18" charset="0"/>
              </a:rPr>
              <a:t>by plastocyanin.</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 P</a:t>
            </a:r>
            <a:r>
              <a:rPr lang="en-US" sz="2400" b="1" baseline="-25000" dirty="0">
                <a:effectLst/>
                <a:latin typeface="Times New Roman" panose="02020603050405020304" pitchFamily="18" charset="0"/>
                <a:cs typeface="Times New Roman" panose="02020603050405020304" pitchFamily="18" charset="0"/>
              </a:rPr>
              <a:t>700</a:t>
            </a:r>
            <a:r>
              <a:rPr lang="en-US" sz="2400" b="1" dirty="0">
                <a:effectLst/>
                <a:latin typeface="Times New Roman" panose="02020603050405020304" pitchFamily="18" charset="0"/>
                <a:cs typeface="Times New Roman" panose="02020603050405020304" pitchFamily="18" charset="0"/>
              </a:rPr>
              <a:t> extrudes the electron after absorbing light energy. The extruded electron passes through special chlorophyll X, Fe-S, ferredoxin, to finally reach NADP</a:t>
            </a:r>
            <a:r>
              <a:rPr lang="en-US" sz="2400" b="1" baseline="30000" dirty="0">
                <a:effectLst/>
                <a:latin typeface="Times New Roman" panose="02020603050405020304" pitchFamily="18" charset="0"/>
                <a:cs typeface="Times New Roman" panose="02020603050405020304" pitchFamily="18" charset="0"/>
              </a:rPr>
              <a:t>+</a:t>
            </a:r>
            <a:r>
              <a:rPr lang="en-US" sz="2400" b="1" dirty="0">
                <a:effectLst/>
                <a:latin typeface="Times New Roman" panose="02020603050405020304" pitchFamily="18" charset="0"/>
                <a:cs typeface="Times New Roman" panose="02020603050405020304" pitchFamily="18" charset="0"/>
              </a:rPr>
              <a:t>. </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The latter then combines with H</a:t>
            </a:r>
            <a:r>
              <a:rPr lang="en-US" sz="2400" b="1" baseline="30000" dirty="0">
                <a:effectLst/>
                <a:latin typeface="Times New Roman" panose="02020603050405020304" pitchFamily="18" charset="0"/>
                <a:cs typeface="Times New Roman" panose="02020603050405020304" pitchFamily="18" charset="0"/>
              </a:rPr>
              <a:t>+</a:t>
            </a:r>
            <a:r>
              <a:rPr lang="en-US" sz="2400" b="1" dirty="0">
                <a:effectLst/>
                <a:latin typeface="Times New Roman" panose="02020603050405020304" pitchFamily="18" charset="0"/>
                <a:cs typeface="Times New Roman" panose="02020603050405020304" pitchFamily="18" charset="0"/>
              </a:rPr>
              <a:t> (released during photolysis) with the help of NADP-reductase to form </a:t>
            </a:r>
            <a:r>
              <a:rPr lang="en-US" sz="2400" b="1" u="sng" dirty="0">
                <a:effectLst/>
                <a:latin typeface="Times New Roman" panose="02020603050405020304" pitchFamily="18" charset="0"/>
                <a:cs typeface="Times New Roman" panose="02020603050405020304" pitchFamily="18" charset="0"/>
              </a:rPr>
              <a:t>NADPH</a:t>
            </a:r>
            <a:r>
              <a:rPr lang="en-US" sz="2400" b="1" dirty="0">
                <a:effectLst/>
                <a:latin typeface="Times New Roman" panose="02020603050405020304" pitchFamily="18" charset="0"/>
                <a:cs typeface="Times New Roman" panose="02020603050405020304" pitchFamily="18" charset="0"/>
              </a:rPr>
              <a:t>. </a:t>
            </a:r>
          </a:p>
          <a:p>
            <a:pPr marL="342900" indent="-342900" algn="l" fontAlgn="base">
              <a:buFont typeface="Wingdings" panose="05000000000000000000" pitchFamily="2" charset="2"/>
              <a:buChar char="Ø"/>
            </a:pPr>
            <a:r>
              <a:rPr lang="en-US" sz="2400" b="1" dirty="0">
                <a:effectLst/>
                <a:latin typeface="Times New Roman" panose="02020603050405020304" pitchFamily="18" charset="0"/>
                <a:cs typeface="Times New Roman" panose="02020603050405020304" pitchFamily="18" charset="0"/>
              </a:rPr>
              <a:t>This is called Z scheme due to its characteristic zig-zag shape based on redox potential of different electron carriers .</a:t>
            </a:r>
          </a:p>
        </p:txBody>
      </p:sp>
    </p:spTree>
    <p:extLst>
      <p:ext uri="{BB962C8B-B14F-4D97-AF65-F5344CB8AC3E}">
        <p14:creationId xmlns:p14="http://schemas.microsoft.com/office/powerpoint/2010/main" val="92465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oncyclic Photophosphorylation and electron transport during photochemical phases">
            <a:extLst>
              <a:ext uri="{FF2B5EF4-FFF2-40B4-BE49-F238E27FC236}">
                <a16:creationId xmlns:a16="http://schemas.microsoft.com/office/drawing/2014/main" id="{385D2FAE-9DBF-4D77-81F2-19B86B3500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960"/>
          <a:stretch/>
        </p:blipFill>
        <p:spPr bwMode="auto">
          <a:xfrm>
            <a:off x="2791990" y="532914"/>
            <a:ext cx="7089127" cy="481352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593FEAA-96B1-4CE9-A830-6ECAB8A683AA}"/>
              </a:ext>
            </a:extLst>
          </p:cNvPr>
          <p:cNvSpPr txBox="1"/>
          <p:nvPr/>
        </p:nvSpPr>
        <p:spPr>
          <a:xfrm>
            <a:off x="3683260" y="5502342"/>
            <a:ext cx="6097554" cy="369332"/>
          </a:xfrm>
          <a:prstGeom prst="rect">
            <a:avLst/>
          </a:prstGeom>
          <a:noFill/>
        </p:spPr>
        <p:txBody>
          <a:bodyPr wrap="square">
            <a:spAutoFit/>
          </a:bodyPr>
          <a:lstStyle/>
          <a:p>
            <a:r>
              <a:rPr lang="en-IN" sz="1800" b="1" i="0" dirty="0">
                <a:effectLst/>
                <a:latin typeface="Times New Roman" panose="02020603050405020304" pitchFamily="18" charset="0"/>
                <a:cs typeface="Times New Roman" panose="02020603050405020304" pitchFamily="18" charset="0"/>
              </a:rPr>
              <a:t>Fig. Non-Cyclic Photophosphorylation</a:t>
            </a:r>
            <a:endParaRPr lang="en-IN" dirty="0"/>
          </a:p>
        </p:txBody>
      </p:sp>
    </p:spTree>
    <p:extLst>
      <p:ext uri="{BB962C8B-B14F-4D97-AF65-F5344CB8AC3E}">
        <p14:creationId xmlns:p14="http://schemas.microsoft.com/office/powerpoint/2010/main" val="316028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F29BCC-FAC4-44DA-A5CC-2E95FACD385A}"/>
              </a:ext>
            </a:extLst>
          </p:cNvPr>
          <p:cNvSpPr txBox="1"/>
          <p:nvPr/>
        </p:nvSpPr>
        <p:spPr>
          <a:xfrm>
            <a:off x="3431333" y="2833786"/>
            <a:ext cx="6097554" cy="584775"/>
          </a:xfrm>
          <a:prstGeom prst="rect">
            <a:avLst/>
          </a:prstGeom>
          <a:noFill/>
        </p:spPr>
        <p:txBody>
          <a:bodyPr wrap="square">
            <a:spAutoFit/>
          </a:bodyPr>
          <a:lstStyle/>
          <a:p>
            <a:r>
              <a:rPr lang="en-US" sz="3200" b="1" dirty="0">
                <a:effectLst/>
                <a:latin typeface="Times New Roman" panose="02020603050405020304" pitchFamily="18" charset="0"/>
                <a:cs typeface="Times New Roman" panose="02020603050405020304" pitchFamily="18" charset="0"/>
              </a:rPr>
              <a:t>Oxidative Phosphorylation</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91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C8A972-0482-4EC5-B9DE-054C455A6EE4}"/>
              </a:ext>
            </a:extLst>
          </p:cNvPr>
          <p:cNvSpPr txBox="1"/>
          <p:nvPr/>
        </p:nvSpPr>
        <p:spPr>
          <a:xfrm>
            <a:off x="1576873" y="884574"/>
            <a:ext cx="9311951" cy="3416320"/>
          </a:xfrm>
          <a:prstGeom prst="rect">
            <a:avLst/>
          </a:prstGeom>
          <a:noFill/>
        </p:spPr>
        <p:txBody>
          <a:bodyPr wrap="square">
            <a:spAutoFit/>
          </a:bodyPr>
          <a:lstStyle/>
          <a:p>
            <a:pPr algn="l" fontAlgn="base"/>
            <a:r>
              <a:rPr lang="en-US" sz="2400" b="1" dirty="0">
                <a:solidFill>
                  <a:srgbClr val="000000"/>
                </a:solidFill>
                <a:effectLst/>
                <a:latin typeface="Times New Roman" panose="02020603050405020304" pitchFamily="18" charset="0"/>
                <a:cs typeface="Times New Roman" panose="02020603050405020304" pitchFamily="18" charset="0"/>
              </a:rPr>
              <a:t>Oxidative Phosphorylation:</a:t>
            </a:r>
          </a:p>
          <a:p>
            <a:pPr algn="l" fontAlgn="base"/>
            <a:endParaRPr lang="en-US" sz="2400" b="1" dirty="0">
              <a:solidFill>
                <a:srgbClr val="000000"/>
              </a:solidFill>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v"/>
            </a:pPr>
            <a:r>
              <a:rPr lang="en-US" sz="2400" b="1" dirty="0">
                <a:effectLst/>
                <a:latin typeface="Times New Roman" panose="02020603050405020304" pitchFamily="18" charset="0"/>
                <a:cs typeface="Times New Roman" panose="02020603050405020304" pitchFamily="18" charset="0"/>
              </a:rPr>
              <a:t>Oxidative phosphorylation is the process by which energy from electron transport chain is used to make ATP, and is the culmination of energy yielding metabolism in aerobic organisms. </a:t>
            </a:r>
          </a:p>
          <a:p>
            <a:pPr marL="342900" indent="-342900" algn="just" fontAlgn="base">
              <a:buFont typeface="Wingdings" panose="05000000000000000000" pitchFamily="2" charset="2"/>
              <a:buChar char="v"/>
            </a:pPr>
            <a:endParaRPr lang="en-US" sz="2400" b="1" dirty="0">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v"/>
            </a:pPr>
            <a:r>
              <a:rPr lang="en-US" sz="2400" b="1" dirty="0">
                <a:effectLst/>
                <a:latin typeface="Times New Roman" panose="02020603050405020304" pitchFamily="18" charset="0"/>
                <a:cs typeface="Times New Roman" panose="02020603050405020304" pitchFamily="18" charset="0"/>
              </a:rPr>
              <a:t>Oxidative phosphorylation involves the reduction of O</a:t>
            </a:r>
            <a:r>
              <a:rPr lang="en-US" sz="2400" b="1" baseline="-25000" dirty="0">
                <a:effectLst/>
                <a:latin typeface="Times New Roman" panose="02020603050405020304" pitchFamily="18" charset="0"/>
                <a:cs typeface="Times New Roman" panose="02020603050405020304" pitchFamily="18" charset="0"/>
              </a:rPr>
              <a:t>2</a:t>
            </a:r>
            <a:r>
              <a:rPr lang="en-US" sz="2400" b="1" dirty="0">
                <a:effectLst/>
                <a:latin typeface="Times New Roman" panose="02020603050405020304" pitchFamily="18" charset="0"/>
                <a:cs typeface="Times New Roman" panose="02020603050405020304" pitchFamily="18" charset="0"/>
              </a:rPr>
              <a:t> to H</a:t>
            </a:r>
            <a:r>
              <a:rPr lang="en-US" sz="2400" b="1" baseline="-25000" dirty="0">
                <a:effectLst/>
                <a:latin typeface="Times New Roman" panose="02020603050405020304" pitchFamily="18" charset="0"/>
                <a:cs typeface="Times New Roman" panose="02020603050405020304" pitchFamily="18" charset="0"/>
              </a:rPr>
              <a:t>2</a:t>
            </a:r>
            <a:r>
              <a:rPr lang="en-US" sz="2400" b="1" dirty="0">
                <a:effectLst/>
                <a:latin typeface="Times New Roman" panose="02020603050405020304" pitchFamily="18" charset="0"/>
                <a:cs typeface="Times New Roman" panose="02020603050405020304" pitchFamily="18" charset="0"/>
              </a:rPr>
              <a:t>O with electrons donated by NADH and FADH</a:t>
            </a:r>
            <a:r>
              <a:rPr lang="en-US" sz="2400" b="1" baseline="-25000" dirty="0">
                <a:effectLst/>
                <a:latin typeface="Times New Roman" panose="02020603050405020304" pitchFamily="18" charset="0"/>
                <a:cs typeface="Times New Roman" panose="02020603050405020304" pitchFamily="18" charset="0"/>
              </a:rPr>
              <a:t>2</a:t>
            </a:r>
            <a:r>
              <a:rPr lang="en-US" sz="2400" b="1" dirty="0">
                <a:effectLst/>
                <a:latin typeface="Times New Roman" panose="02020603050405020304" pitchFamily="18" charset="0"/>
                <a:cs typeface="Times New Roman" panose="02020603050405020304" pitchFamily="18" charset="0"/>
              </a:rPr>
              <a:t>, and equally occurs in light or darkness.</a:t>
            </a:r>
          </a:p>
        </p:txBody>
      </p:sp>
    </p:spTree>
    <p:extLst>
      <p:ext uri="{BB962C8B-B14F-4D97-AF65-F5344CB8AC3E}">
        <p14:creationId xmlns:p14="http://schemas.microsoft.com/office/powerpoint/2010/main" val="284794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5CCEC2-EFD3-4427-ACAC-B63FE84CA1CD}"/>
              </a:ext>
            </a:extLst>
          </p:cNvPr>
          <p:cNvSpPr txBox="1"/>
          <p:nvPr/>
        </p:nvSpPr>
        <p:spPr>
          <a:xfrm>
            <a:off x="625151" y="473839"/>
            <a:ext cx="10842171" cy="2308324"/>
          </a:xfrm>
          <a:prstGeom prst="rect">
            <a:avLst/>
          </a:prstGeom>
          <a:noFill/>
        </p:spPr>
        <p:txBody>
          <a:bodyPr wrap="square">
            <a:spAutoFit/>
          </a:bodyPr>
          <a:lstStyle/>
          <a:p>
            <a:pPr algn="just" fontAlgn="base"/>
            <a:r>
              <a:rPr lang="en-IN" sz="2400" b="1" dirty="0">
                <a:effectLst/>
                <a:latin typeface="Times New Roman" panose="02020603050405020304" pitchFamily="18" charset="0"/>
                <a:cs typeface="Times New Roman" panose="02020603050405020304" pitchFamily="18" charset="0"/>
              </a:rPr>
              <a:t>Chemiosmotic Hypothesis and Oxidative Phosphorylation:</a:t>
            </a:r>
          </a:p>
          <a:p>
            <a:pPr algn="just" fontAlgn="base"/>
            <a:endParaRPr lang="en-IN" sz="2400" b="1" dirty="0">
              <a:latin typeface="Times New Roman" panose="02020603050405020304" pitchFamily="18" charset="0"/>
              <a:cs typeface="Times New Roman" panose="02020603050405020304" pitchFamily="18" charset="0"/>
            </a:endParaRPr>
          </a:p>
          <a:p>
            <a:pPr algn="just" fontAlgn="base"/>
            <a:endParaRPr lang="en-IN" sz="2400" b="1" dirty="0">
              <a:effectLst/>
              <a:latin typeface="Times New Roman" panose="02020603050405020304" pitchFamily="18" charset="0"/>
              <a:cs typeface="Times New Roman" panose="02020603050405020304" pitchFamily="18" charset="0"/>
            </a:endParaRPr>
          </a:p>
          <a:p>
            <a:pPr algn="just" fontAlgn="base"/>
            <a:r>
              <a:rPr lang="en-IN" sz="2400" b="1" dirty="0">
                <a:effectLst/>
                <a:latin typeface="Times New Roman" panose="02020603050405020304" pitchFamily="18" charset="0"/>
                <a:cs typeface="Times New Roman" panose="02020603050405020304" pitchFamily="18" charset="0"/>
              </a:rPr>
              <a:t>According to chemiosmotic hypothesis the electron transport chain is organized so that protons move outward from the mitochondrial matrix to inter-membrane space.</a:t>
            </a:r>
          </a:p>
        </p:txBody>
      </p:sp>
      <p:pic>
        <p:nvPicPr>
          <p:cNvPr id="4" name="Picture 3">
            <a:extLst>
              <a:ext uri="{FF2B5EF4-FFF2-40B4-BE49-F238E27FC236}">
                <a16:creationId xmlns:a16="http://schemas.microsoft.com/office/drawing/2014/main" id="{4687625A-BFF3-4F81-923F-208AFC583185}"/>
              </a:ext>
            </a:extLst>
          </p:cNvPr>
          <p:cNvPicPr>
            <a:picLocks noChangeAspect="1"/>
          </p:cNvPicPr>
          <p:nvPr/>
        </p:nvPicPr>
        <p:blipFill rotWithShape="1">
          <a:blip r:embed="rId2"/>
          <a:srcRect b="27224"/>
          <a:stretch/>
        </p:blipFill>
        <p:spPr>
          <a:xfrm>
            <a:off x="1296954" y="2715208"/>
            <a:ext cx="9498563" cy="2611861"/>
          </a:xfrm>
          <a:prstGeom prst="rect">
            <a:avLst/>
          </a:prstGeom>
        </p:spPr>
      </p:pic>
      <p:pic>
        <p:nvPicPr>
          <p:cNvPr id="5" name="Picture 4">
            <a:extLst>
              <a:ext uri="{FF2B5EF4-FFF2-40B4-BE49-F238E27FC236}">
                <a16:creationId xmlns:a16="http://schemas.microsoft.com/office/drawing/2014/main" id="{9C8C8A5E-A82F-408B-9E40-C1061232CA66}"/>
              </a:ext>
            </a:extLst>
          </p:cNvPr>
          <p:cNvPicPr>
            <a:picLocks noChangeAspect="1"/>
          </p:cNvPicPr>
          <p:nvPr/>
        </p:nvPicPr>
        <p:blipFill rotWithShape="1">
          <a:blip r:embed="rId2"/>
          <a:srcRect l="7980" t="74759"/>
          <a:stretch/>
        </p:blipFill>
        <p:spPr>
          <a:xfrm>
            <a:off x="1987420" y="5542384"/>
            <a:ext cx="8248262" cy="998375"/>
          </a:xfrm>
          <a:prstGeom prst="rect">
            <a:avLst/>
          </a:prstGeom>
        </p:spPr>
      </p:pic>
    </p:spTree>
    <p:extLst>
      <p:ext uri="{BB962C8B-B14F-4D97-AF65-F5344CB8AC3E}">
        <p14:creationId xmlns:p14="http://schemas.microsoft.com/office/powerpoint/2010/main" val="3604546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1241</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Georgia</vt:lpstr>
      <vt:lpstr>Open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Dipu Samanta</dc:creator>
  <cp:lastModifiedBy>Dipu Samanta</cp:lastModifiedBy>
  <cp:revision>11</cp:revision>
  <dcterms:created xsi:type="dcterms:W3CDTF">2021-10-29T23:47:41Z</dcterms:created>
  <dcterms:modified xsi:type="dcterms:W3CDTF">2021-11-01T18:27:13Z</dcterms:modified>
</cp:coreProperties>
</file>