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6EDCA6A-E727-4AAE-8D56-B52BC8AA0A3E}" type="datetimeFigureOut">
              <a:rPr lang="en-IN" smtClean="0"/>
              <a:t>08-05-2023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25307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EDCA6A-E727-4AAE-8D56-B52BC8AA0A3E}" type="datetimeFigureOut">
              <a:rPr lang="en-IN" smtClean="0"/>
              <a:t>08-05-2023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199464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EDCA6A-E727-4AAE-8D56-B52BC8AA0A3E}" type="datetimeFigureOut">
              <a:rPr lang="en-IN" smtClean="0"/>
              <a:t>08-05-2023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379649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EDCA6A-E727-4AAE-8D56-B52BC8AA0A3E}" type="datetimeFigureOut">
              <a:rPr lang="en-IN" smtClean="0"/>
              <a:t>08-05-2023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406794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DCA6A-E727-4AAE-8D56-B52BC8AA0A3E}" type="datetimeFigureOut">
              <a:rPr lang="en-IN" smtClean="0"/>
              <a:t>08-05-2023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301926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6EDCA6A-E727-4AAE-8D56-B52BC8AA0A3E}" type="datetimeFigureOut">
              <a:rPr lang="en-IN" smtClean="0"/>
              <a:t>08-05-2023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349631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6EDCA6A-E727-4AAE-8D56-B52BC8AA0A3E}" type="datetimeFigureOut">
              <a:rPr lang="en-IN" smtClean="0"/>
              <a:t>08-05-2023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257376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6EDCA6A-E727-4AAE-8D56-B52BC8AA0A3E}" type="datetimeFigureOut">
              <a:rPr lang="en-IN" smtClean="0"/>
              <a:t>08-05-2023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338734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DCA6A-E727-4AAE-8D56-B52BC8AA0A3E}" type="datetimeFigureOut">
              <a:rPr lang="en-IN" smtClean="0"/>
              <a:t>08-05-2023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270554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DCA6A-E727-4AAE-8D56-B52BC8AA0A3E}" type="datetimeFigureOut">
              <a:rPr lang="en-IN" smtClean="0"/>
              <a:t>08-05-2023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309135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DCA6A-E727-4AAE-8D56-B52BC8AA0A3E}" type="datetimeFigureOut">
              <a:rPr lang="en-IN" smtClean="0"/>
              <a:t>08-05-2023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6CE59A-C8F3-41AE-ADE4-684350AB24C2}" type="slidenum">
              <a:rPr lang="en-IN" smtClean="0"/>
              <a:t>‹#›</a:t>
            </a:fld>
            <a:endParaRPr lang="en-IN"/>
          </a:p>
        </p:txBody>
      </p:sp>
    </p:spTree>
    <p:extLst>
      <p:ext uri="{BB962C8B-B14F-4D97-AF65-F5344CB8AC3E}">
        <p14:creationId xmlns:p14="http://schemas.microsoft.com/office/powerpoint/2010/main" val="4200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DCA6A-E727-4AAE-8D56-B52BC8AA0A3E}" type="datetimeFigureOut">
              <a:rPr lang="en-IN" smtClean="0"/>
              <a:t>08-05-2023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CE59A-C8F3-41AE-ADE4-684350AB24C2}" type="slidenum">
              <a:rPr lang="en-IN" smtClean="0"/>
              <a:t>‹#›</a:t>
            </a:fld>
            <a:endParaRPr lang="en-IN"/>
          </a:p>
        </p:txBody>
      </p:sp>
    </p:spTree>
    <p:extLst>
      <p:ext uri="{BB962C8B-B14F-4D97-AF65-F5344CB8AC3E}">
        <p14:creationId xmlns:p14="http://schemas.microsoft.com/office/powerpoint/2010/main" val="4097663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395" y="1124744"/>
            <a:ext cx="6912768" cy="3785652"/>
          </a:xfrm>
          <a:prstGeom prst="rect">
            <a:avLst/>
          </a:prstGeom>
        </p:spPr>
        <p:txBody>
          <a:bodyPr wrap="square">
            <a:spAutoFit/>
          </a:bodyPr>
          <a:lstStyle/>
          <a:p>
            <a:pPr algn="ctr">
              <a:lnSpc>
                <a:spcPct val="150000"/>
              </a:lnSpc>
            </a:pPr>
            <a:r>
              <a:rPr lang="e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DNA Replication</a:t>
            </a:r>
          </a:p>
          <a:p>
            <a:pPr algn="ctr">
              <a:lnSpc>
                <a:spcPct val="150000"/>
              </a:lnSpc>
            </a:pPr>
            <a:r>
              <a:rPr lang="en-GB"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Dr.</a:t>
            </a:r>
            <a:r>
              <a:rPr lang="en-GB"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GB"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Mriganka</a:t>
            </a:r>
            <a:r>
              <a:rPr lang="en-GB"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GB"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Mandal</a:t>
            </a:r>
            <a:endParaRPr lang="en-GB"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a:p>
            <a:pPr algn="ctr">
              <a:lnSpc>
                <a:spcPct val="150000"/>
              </a:lnSpc>
            </a:pPr>
            <a:r>
              <a:rPr lang="en-GB"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Dept. of Botany</a:t>
            </a:r>
          </a:p>
          <a:p>
            <a:pPr algn="ctr">
              <a:lnSpc>
                <a:spcPct val="150000"/>
              </a:lnSpc>
            </a:pPr>
            <a:r>
              <a:rPr lang="en-GB"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Dr.</a:t>
            </a:r>
            <a:r>
              <a:rPr lang="en-GB"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GB"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Kanailal</a:t>
            </a:r>
            <a:r>
              <a:rPr lang="en-GB"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Bhattacharyya College</a:t>
            </a:r>
            <a:endParaRPr lang="e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p:txBody>
      </p:sp>
    </p:spTree>
    <p:extLst>
      <p:ext uri="{BB962C8B-B14F-4D97-AF65-F5344CB8AC3E}">
        <p14:creationId xmlns:p14="http://schemas.microsoft.com/office/powerpoint/2010/main" val="402265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130" y="980728"/>
            <a:ext cx="6048672" cy="4524315"/>
          </a:xfrm>
          <a:prstGeom prst="rect">
            <a:avLst/>
          </a:prstGeom>
        </p:spPr>
        <p:txBody>
          <a:bodyPr wrap="square">
            <a:spAutoFit/>
          </a:bodyPr>
          <a:lstStyle/>
          <a:p>
            <a:pPr algn="just">
              <a:lnSpc>
                <a:spcPct val="200000"/>
              </a:lnSpc>
            </a:pPr>
            <a:r>
              <a:rPr lang="en-GB" b="1" dirty="0" smtClean="0">
                <a:solidFill>
                  <a:srgbClr val="0000FF"/>
                </a:solidFill>
                <a:latin typeface="Arial Black" pitchFamily="34" charset="0"/>
              </a:rPr>
              <a:t>This diagram gives a nice overview of the major enzymes and proteins involved with DNA replication. Once the </a:t>
            </a:r>
            <a:r>
              <a:rPr lang="en-GB" b="1" dirty="0" err="1" smtClean="0">
                <a:solidFill>
                  <a:srgbClr val="0000FF"/>
                </a:solidFill>
                <a:latin typeface="Arial Black" pitchFamily="34" charset="0"/>
              </a:rPr>
              <a:t>Ori</a:t>
            </a:r>
            <a:r>
              <a:rPr lang="en-GB" b="1" dirty="0" smtClean="0">
                <a:solidFill>
                  <a:srgbClr val="0000FF"/>
                </a:solidFill>
                <a:latin typeface="Arial Black" pitchFamily="34" charset="0"/>
              </a:rPr>
              <a:t> has been opened, exposing single stranded DNA a DNA replication fork can form. Leading this way is the DNA helicase enzyme that is involved in unwinding the double stranded DNA to create the single stranded bubble.</a:t>
            </a:r>
            <a:endParaRPr lang="en-IN" b="1" dirty="0">
              <a:solidFill>
                <a:srgbClr val="0000FF"/>
              </a:solidFill>
              <a:latin typeface="Arial Black" pitchFamily="34" charset="0"/>
            </a:endParaRPr>
          </a:p>
        </p:txBody>
      </p:sp>
    </p:spTree>
    <p:extLst>
      <p:ext uri="{BB962C8B-B14F-4D97-AF65-F5344CB8AC3E}">
        <p14:creationId xmlns:p14="http://schemas.microsoft.com/office/powerpoint/2010/main" val="412596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32" y="0"/>
            <a:ext cx="7632848" cy="2246769"/>
          </a:xfrm>
          <a:prstGeom prst="rect">
            <a:avLst/>
          </a:prstGeom>
        </p:spPr>
        <p:txBody>
          <a:bodyPr wrap="square">
            <a:spAutoFit/>
          </a:bodyPr>
          <a:lstStyle/>
          <a:p>
            <a:r>
              <a:rPr lang="en-IN" sz="2000" b="1" dirty="0" smtClean="0">
                <a:solidFill>
                  <a:srgbClr val="0000FF"/>
                </a:solidFill>
                <a:latin typeface="Arial Black" pitchFamily="34" charset="0"/>
              </a:rPr>
              <a:t>The Primosome</a:t>
            </a:r>
          </a:p>
          <a:p>
            <a:pPr>
              <a:lnSpc>
                <a:spcPct val="200000"/>
              </a:lnSpc>
            </a:pPr>
            <a:r>
              <a:rPr lang="en-GB" sz="2000" b="1" dirty="0">
                <a:latin typeface="Arial Black" pitchFamily="34" charset="0"/>
              </a:rPr>
              <a:t>The initiation of replication at the </a:t>
            </a:r>
            <a:r>
              <a:rPr lang="en-GB" sz="2000" b="1" dirty="0" err="1">
                <a:latin typeface="Arial Black" pitchFamily="34" charset="0"/>
              </a:rPr>
              <a:t>Ori</a:t>
            </a:r>
            <a:r>
              <a:rPr lang="en-GB" sz="2000" b="1" dirty="0">
                <a:latin typeface="Arial Black" pitchFamily="34" charset="0"/>
              </a:rPr>
              <a:t> location requires </a:t>
            </a:r>
            <a:r>
              <a:rPr lang="en-GB" sz="2000" b="1" dirty="0" smtClean="0">
                <a:latin typeface="Arial Black" pitchFamily="34" charset="0"/>
              </a:rPr>
              <a:t>the assembly </a:t>
            </a:r>
            <a:r>
              <a:rPr lang="en-GB" sz="2000" b="1" dirty="0">
                <a:latin typeface="Arial Black" pitchFamily="34" charset="0"/>
              </a:rPr>
              <a:t>of a protein </a:t>
            </a:r>
            <a:r>
              <a:rPr lang="en-GB" sz="2000" b="1" dirty="0" smtClean="0">
                <a:latin typeface="Arial Black" pitchFamily="34" charset="0"/>
              </a:rPr>
              <a:t>complex </a:t>
            </a:r>
            <a:r>
              <a:rPr lang="en-IN" sz="2000" b="1" dirty="0" smtClean="0">
                <a:latin typeface="Arial Black" pitchFamily="34" charset="0"/>
              </a:rPr>
              <a:t>known </a:t>
            </a:r>
            <a:r>
              <a:rPr lang="en-IN" sz="2000" b="1" dirty="0">
                <a:latin typeface="Arial Black" pitchFamily="34" charset="0"/>
              </a:rPr>
              <a:t>as the primosome.</a:t>
            </a:r>
            <a:endParaRPr lang="en-IN" sz="2000" b="1" dirty="0">
              <a:solidFill>
                <a:srgbClr val="0000FF"/>
              </a:solidFill>
              <a:latin typeface="Arial Black"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2060849"/>
            <a:ext cx="547260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456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764704"/>
            <a:ext cx="3480183" cy="369332"/>
          </a:xfrm>
          <a:prstGeom prst="rect">
            <a:avLst/>
          </a:prstGeom>
        </p:spPr>
        <p:txBody>
          <a:bodyPr wrap="none">
            <a:spAutoFit/>
          </a:bodyPr>
          <a:lstStyle/>
          <a:p>
            <a:r>
              <a:rPr lang="en-IN" dirty="0" smtClean="0">
                <a:solidFill>
                  <a:srgbClr val="0000FF"/>
                </a:solidFill>
                <a:latin typeface="Arial Black" pitchFamily="34" charset="0"/>
              </a:rPr>
              <a:t>DNA Polymerase Enzymes</a:t>
            </a:r>
            <a:endParaRPr lang="en-IN" dirty="0">
              <a:solidFill>
                <a:srgbClr val="0000FF"/>
              </a:solidFill>
              <a:latin typeface="Arial Black" pitchFamily="34" charset="0"/>
            </a:endParaRPr>
          </a:p>
        </p:txBody>
      </p:sp>
      <p:sp>
        <p:nvSpPr>
          <p:cNvPr id="3" name="Rectangle 2"/>
          <p:cNvSpPr/>
          <p:nvPr/>
        </p:nvSpPr>
        <p:spPr>
          <a:xfrm>
            <a:off x="899592" y="1443841"/>
            <a:ext cx="7344816" cy="42042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GB" dirty="0" smtClean="0">
                <a:latin typeface="Arial Black" pitchFamily="34" charset="0"/>
              </a:rPr>
              <a:t>E. coli has a total of 5 DNA Polymerase enzymes, 3 of which are involved in DNA replication (I, II, and III). DNA polymerase III is the main polymerase involved in both leading strand biosynthesis and the synthesis of the Okazaki Fragments during DNA replication. The DNA polymerase III holoenzyme is comprised of 10 different proteins organized into three functionally distinct, but physically interconnected assemblies: (1) the α</a:t>
            </a:r>
            <a:r>
              <a:rPr lang="en-GB" dirty="0" err="1" smtClean="0">
                <a:latin typeface="Arial Black" pitchFamily="34" charset="0"/>
              </a:rPr>
              <a:t>εθ</a:t>
            </a:r>
            <a:r>
              <a:rPr lang="en-GB" dirty="0" smtClean="0">
                <a:latin typeface="Arial Black" pitchFamily="34" charset="0"/>
              </a:rPr>
              <a:t> core, (2) the β2 sliding clamp, and (3) the δτnγ3-nδ’ΨX clamp loader complex.</a:t>
            </a:r>
            <a:endParaRPr lang="en-IN" dirty="0">
              <a:latin typeface="Arial Black" pitchFamily="34" charset="0"/>
            </a:endParaRPr>
          </a:p>
        </p:txBody>
      </p:sp>
    </p:spTree>
    <p:extLst>
      <p:ext uri="{BB962C8B-B14F-4D97-AF65-F5344CB8AC3E}">
        <p14:creationId xmlns:p14="http://schemas.microsoft.com/office/powerpoint/2010/main" val="258981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548" y="333375"/>
            <a:ext cx="2664000" cy="529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980728"/>
            <a:ext cx="280831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GB" b="1" dirty="0">
                <a:latin typeface="Arial Black" pitchFamily="34" charset="0"/>
              </a:rPr>
              <a:t>DNA Pol III</a:t>
            </a:r>
          </a:p>
          <a:p>
            <a:pPr algn="just"/>
            <a:r>
              <a:rPr lang="en-GB" b="1" dirty="0">
                <a:latin typeface="Arial Black" pitchFamily="34" charset="0"/>
              </a:rPr>
              <a:t>• Polymerase</a:t>
            </a:r>
          </a:p>
          <a:p>
            <a:pPr algn="just"/>
            <a:r>
              <a:rPr lang="en-GB" b="1" dirty="0" smtClean="0">
                <a:latin typeface="Arial Black" pitchFamily="34" charset="0"/>
              </a:rPr>
              <a:t>•Proofreading</a:t>
            </a:r>
            <a:endParaRPr lang="en-IN" b="1" dirty="0">
              <a:latin typeface="Arial Black" pitchFamily="34" charset="0"/>
            </a:endParaRPr>
          </a:p>
        </p:txBody>
      </p:sp>
      <p:sp>
        <p:nvSpPr>
          <p:cNvPr id="3" name="Rectangle 2"/>
          <p:cNvSpPr/>
          <p:nvPr/>
        </p:nvSpPr>
        <p:spPr>
          <a:xfrm>
            <a:off x="395536" y="2981079"/>
            <a:ext cx="4572000" cy="147732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en-GB" dirty="0">
                <a:solidFill>
                  <a:srgbClr val="0000FF"/>
                </a:solidFill>
                <a:latin typeface="Arial Black" pitchFamily="34" charset="0"/>
              </a:rPr>
              <a:t>DNA Pol III has both DNA Polymerase and Proofreading capabilities which give it really </a:t>
            </a:r>
            <a:r>
              <a:rPr lang="en-GB" dirty="0" smtClean="0">
                <a:solidFill>
                  <a:srgbClr val="0000FF"/>
                </a:solidFill>
                <a:latin typeface="Arial Black" pitchFamily="34" charset="0"/>
              </a:rPr>
              <a:t>high fidelity</a:t>
            </a:r>
            <a:r>
              <a:rPr lang="en-GB" dirty="0">
                <a:solidFill>
                  <a:srgbClr val="0000FF"/>
                </a:solidFill>
                <a:latin typeface="Arial Black" pitchFamily="34" charset="0"/>
              </a:rPr>
              <a:t>. Typically it has an error rate of 1 in 1 million </a:t>
            </a:r>
            <a:r>
              <a:rPr lang="en-GB" dirty="0" smtClean="0">
                <a:solidFill>
                  <a:srgbClr val="0000FF"/>
                </a:solidFill>
                <a:latin typeface="Arial Black" pitchFamily="34" charset="0"/>
              </a:rPr>
              <a:t>bases.</a:t>
            </a:r>
            <a:endParaRPr lang="en-IN" dirty="0">
              <a:solidFill>
                <a:srgbClr val="0000FF"/>
              </a:solidFill>
              <a:latin typeface="Arial Black" pitchFamily="34" charset="0"/>
            </a:endParaRPr>
          </a:p>
        </p:txBody>
      </p:sp>
    </p:spTree>
    <p:extLst>
      <p:ext uri="{BB962C8B-B14F-4D97-AF65-F5344CB8AC3E}">
        <p14:creationId xmlns:p14="http://schemas.microsoft.com/office/powerpoint/2010/main" val="21081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832561"/>
            <a:ext cx="7056784" cy="427809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GB" sz="2000" dirty="0">
                <a:latin typeface="Arial Black" pitchFamily="34" charset="0"/>
              </a:rPr>
              <a:t>The basic idea</a:t>
            </a:r>
          </a:p>
          <a:p>
            <a:pPr algn="just">
              <a:lnSpc>
                <a:spcPct val="200000"/>
              </a:lnSpc>
            </a:pPr>
            <a:r>
              <a:rPr lang="en-GB" dirty="0">
                <a:latin typeface="Arial Black" pitchFamily="34" charset="0"/>
              </a:rPr>
              <a:t>DNA replication is semiconservative, meaning that each strand in the DNA double helix acts as a template for the synthesis of a new, complementary strand.</a:t>
            </a:r>
          </a:p>
          <a:p>
            <a:pPr algn="just">
              <a:lnSpc>
                <a:spcPct val="200000"/>
              </a:lnSpc>
            </a:pPr>
            <a:r>
              <a:rPr lang="en-GB" dirty="0">
                <a:latin typeface="Arial Black" pitchFamily="34" charset="0"/>
              </a:rPr>
              <a:t>This process takes us from one starting molecule to two "daughter" molecules, with each newly formed double helix containing one new and one old strand.</a:t>
            </a:r>
            <a:endParaRPr lang="en-IN" dirty="0">
              <a:latin typeface="Arial Black" pitchFamily="34" charset="0"/>
            </a:endParaRPr>
          </a:p>
        </p:txBody>
      </p:sp>
    </p:spTree>
    <p:extLst>
      <p:ext uri="{BB962C8B-B14F-4D97-AF65-F5344CB8AC3E}">
        <p14:creationId xmlns:p14="http://schemas.microsoft.com/office/powerpoint/2010/main" val="147398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6480720" cy="57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56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015"/>
            <a:ext cx="7776864" cy="66018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GB" b="1" dirty="0">
                <a:solidFill>
                  <a:srgbClr val="0000FF"/>
                </a:solidFill>
                <a:latin typeface="Arial Black" pitchFamily="34" charset="0"/>
              </a:rPr>
              <a:t>Starting DNA replication</a:t>
            </a:r>
          </a:p>
          <a:p>
            <a:pPr algn="just">
              <a:lnSpc>
                <a:spcPct val="150000"/>
              </a:lnSpc>
            </a:pPr>
            <a:r>
              <a:rPr lang="en-GB" dirty="0">
                <a:solidFill>
                  <a:srgbClr val="C00000"/>
                </a:solidFill>
                <a:latin typeface="Arial Black" pitchFamily="34" charset="0"/>
              </a:rPr>
              <a:t>How do DNA polymerases and other replication factors know where to begin? Replication always starts at specific locations on the DNA, which are called origins of replication and are recognized by their sequence.</a:t>
            </a:r>
          </a:p>
          <a:p>
            <a:pPr algn="just">
              <a:lnSpc>
                <a:spcPct val="150000"/>
              </a:lnSpc>
            </a:pPr>
            <a:r>
              <a:rPr lang="en-GB" dirty="0">
                <a:solidFill>
                  <a:srgbClr val="C00000"/>
                </a:solidFill>
                <a:latin typeface="Arial Black" pitchFamily="34" charset="0"/>
              </a:rPr>
              <a:t>E. coli, like most bacteria, has a single origin of replication on its chromosome. The origin is about </a:t>
            </a:r>
            <a:r>
              <a:rPr lang="en-GB" dirty="0" smtClean="0">
                <a:solidFill>
                  <a:srgbClr val="C00000"/>
                </a:solidFill>
                <a:latin typeface="Arial Black" pitchFamily="34" charset="0"/>
              </a:rPr>
              <a:t> 245245245 </a:t>
            </a:r>
            <a:r>
              <a:rPr lang="en-GB" dirty="0">
                <a:solidFill>
                  <a:srgbClr val="C00000"/>
                </a:solidFill>
                <a:latin typeface="Arial Black" pitchFamily="34" charset="0"/>
              </a:rPr>
              <a:t>base pairs long and has mostly A/T base pairs (which are held together by fewer hydrogen bonds than G/C base pairs), making the DNA strands easier to separate</a:t>
            </a:r>
            <a:r>
              <a:rPr lang="en-GB" dirty="0" smtClean="0">
                <a:solidFill>
                  <a:srgbClr val="C00000"/>
                </a:solidFill>
                <a:latin typeface="Arial Black" pitchFamily="34" charset="0"/>
              </a:rPr>
              <a:t>.</a:t>
            </a:r>
          </a:p>
          <a:p>
            <a:pPr algn="just">
              <a:lnSpc>
                <a:spcPct val="150000"/>
              </a:lnSpc>
            </a:pPr>
            <a:r>
              <a:rPr lang="en-GB" dirty="0">
                <a:solidFill>
                  <a:srgbClr val="C00000"/>
                </a:solidFill>
                <a:latin typeface="Arial Black" pitchFamily="34" charset="0"/>
              </a:rPr>
              <a:t>Specialized proteins recognize the origin, bind to this site, and open up the DNA. As the DNA opens, two Y-shaped structures called </a:t>
            </a:r>
            <a:r>
              <a:rPr lang="en-GB" b="1" dirty="0">
                <a:solidFill>
                  <a:srgbClr val="C00000"/>
                </a:solidFill>
                <a:latin typeface="Arial Black" pitchFamily="34" charset="0"/>
              </a:rPr>
              <a:t>replication forks</a:t>
            </a:r>
            <a:r>
              <a:rPr lang="en-GB" dirty="0">
                <a:solidFill>
                  <a:srgbClr val="C00000"/>
                </a:solidFill>
                <a:latin typeface="Arial Black" pitchFamily="34" charset="0"/>
              </a:rPr>
              <a:t> are formed, together making up what's called a </a:t>
            </a:r>
            <a:r>
              <a:rPr lang="en-GB" b="1" dirty="0">
                <a:solidFill>
                  <a:srgbClr val="C00000"/>
                </a:solidFill>
                <a:latin typeface="Arial Black" pitchFamily="34" charset="0"/>
              </a:rPr>
              <a:t>replication bubble</a:t>
            </a:r>
            <a:r>
              <a:rPr lang="en-GB" dirty="0">
                <a:solidFill>
                  <a:srgbClr val="C00000"/>
                </a:solidFill>
                <a:latin typeface="Arial Black" pitchFamily="34" charset="0"/>
              </a:rPr>
              <a:t>. The replication forks will move in opposite directions as replication proceeds.</a:t>
            </a:r>
            <a:endParaRPr lang="en-IN" dirty="0">
              <a:solidFill>
                <a:srgbClr val="C00000"/>
              </a:solidFill>
              <a:latin typeface="Arial Black" pitchFamily="34" charset="0"/>
            </a:endParaRPr>
          </a:p>
        </p:txBody>
      </p:sp>
    </p:spTree>
    <p:extLst>
      <p:ext uri="{BB962C8B-B14F-4D97-AF65-F5344CB8AC3E}">
        <p14:creationId xmlns:p14="http://schemas.microsoft.com/office/powerpoint/2010/main" val="417444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620688"/>
            <a:ext cx="4239559" cy="523220"/>
          </a:xfrm>
          <a:prstGeom prst="rect">
            <a:avLst/>
          </a:prstGeom>
        </p:spPr>
        <p:txBody>
          <a:bodyPr wrap="none">
            <a:spAutoFit/>
          </a:bodyPr>
          <a:lstStyle/>
          <a:p>
            <a:r>
              <a:rPr lang="en-IN" sz="2800" dirty="0">
                <a:latin typeface="Arial Black" pitchFamily="34" charset="0"/>
              </a:rPr>
              <a:t>Primers and primase</a:t>
            </a:r>
          </a:p>
        </p:txBody>
      </p:sp>
      <p:sp>
        <p:nvSpPr>
          <p:cNvPr id="3" name="Rectangle 2"/>
          <p:cNvSpPr/>
          <p:nvPr/>
        </p:nvSpPr>
        <p:spPr>
          <a:xfrm>
            <a:off x="931139" y="1628800"/>
            <a:ext cx="7632848" cy="40934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buFont typeface="Wingdings" pitchFamily="2" charset="2"/>
              <a:buChar char="Ø"/>
            </a:pPr>
            <a:r>
              <a:rPr lang="en-GB" sz="2000" dirty="0">
                <a:latin typeface="Arial Black" pitchFamily="34" charset="0"/>
              </a:rPr>
              <a:t>DNA polymerases can only add nucleotides to the 3' end of an existing DNA strand. (They use the free -OH group found at the 3' end as a "hook," adding a nucleotide to this group in the polymerization reaction</a:t>
            </a:r>
            <a:r>
              <a:rPr lang="en-GB" sz="2000" dirty="0" smtClean="0">
                <a:latin typeface="Arial Black" pitchFamily="34" charset="0"/>
              </a:rPr>
              <a:t>.)</a:t>
            </a:r>
          </a:p>
          <a:p>
            <a:pPr marL="342900" indent="-342900" algn="just">
              <a:buFont typeface="Wingdings" pitchFamily="2" charset="2"/>
              <a:buChar char="Ø"/>
            </a:pPr>
            <a:r>
              <a:rPr lang="en-GB" sz="2000" dirty="0">
                <a:latin typeface="Arial Black" pitchFamily="34" charset="0"/>
              </a:rPr>
              <a:t>with the help of an enzyme called primase. Primase makes an RNA primer, or short stretch of nucleic acid complementary to the template, that provides a 3' end for DNA polymerase to work </a:t>
            </a:r>
            <a:r>
              <a:rPr lang="en-GB" sz="2000" dirty="0" smtClean="0">
                <a:latin typeface="Arial Black" pitchFamily="34" charset="0"/>
              </a:rPr>
              <a:t>on.</a:t>
            </a:r>
          </a:p>
          <a:p>
            <a:pPr marL="342900" indent="-342900" algn="just">
              <a:buFont typeface="Wingdings" pitchFamily="2" charset="2"/>
              <a:buChar char="Ø"/>
            </a:pPr>
            <a:r>
              <a:rPr lang="en-GB" sz="2000" dirty="0">
                <a:latin typeface="Arial Black" pitchFamily="34" charset="0"/>
              </a:rPr>
              <a:t>Once the RNA primer is in place, DNA polymerase "extends" it, adding nucleotides one by one to make a new DNA strand that's complementary to the template strand.</a:t>
            </a:r>
            <a:endParaRPr lang="en-IN" sz="2000" dirty="0">
              <a:latin typeface="Arial Black" pitchFamily="34" charset="0"/>
            </a:endParaRPr>
          </a:p>
        </p:txBody>
      </p:sp>
    </p:spTree>
    <p:extLst>
      <p:ext uri="{BB962C8B-B14F-4D97-AF65-F5344CB8AC3E}">
        <p14:creationId xmlns:p14="http://schemas.microsoft.com/office/powerpoint/2010/main" val="337015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764704"/>
            <a:ext cx="4949175" cy="461665"/>
          </a:xfrm>
          <a:prstGeom prst="rect">
            <a:avLst/>
          </a:prstGeom>
        </p:spPr>
        <p:txBody>
          <a:bodyPr wrap="none">
            <a:spAutoFit/>
          </a:bodyPr>
          <a:lstStyle/>
          <a:p>
            <a:r>
              <a:rPr lang="en-IN" sz="2400" dirty="0">
                <a:solidFill>
                  <a:srgbClr val="C00000"/>
                </a:solidFill>
                <a:latin typeface="Arial Black" pitchFamily="34" charset="0"/>
              </a:rPr>
              <a:t>Leading and lagging strands</a:t>
            </a:r>
          </a:p>
        </p:txBody>
      </p:sp>
      <p:sp>
        <p:nvSpPr>
          <p:cNvPr id="3" name="Rectangle 2"/>
          <p:cNvSpPr/>
          <p:nvPr/>
        </p:nvSpPr>
        <p:spPr>
          <a:xfrm>
            <a:off x="1259632" y="1484784"/>
            <a:ext cx="6912767" cy="424731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Wingdings" pitchFamily="2" charset="2"/>
              <a:buChar char="Ø"/>
            </a:pPr>
            <a:r>
              <a:rPr lang="en-GB" dirty="0">
                <a:solidFill>
                  <a:srgbClr val="0000FF"/>
                </a:solidFill>
                <a:latin typeface="Arial Black" pitchFamily="34" charset="0"/>
              </a:rPr>
              <a:t>One new strand, which runs 5' to 3' towards the replication fork, is the easy one. This strand is made continuously, because the DNA polymerase is moving in the same direction as the replication fork. This continuously synthesized strand is called the leading strand</a:t>
            </a:r>
            <a:r>
              <a:rPr lang="en-GB" dirty="0" smtClean="0">
                <a:solidFill>
                  <a:srgbClr val="0000FF"/>
                </a:solidFill>
                <a:latin typeface="Arial Black" pitchFamily="34" charset="0"/>
              </a:rPr>
              <a:t>.</a:t>
            </a:r>
          </a:p>
          <a:p>
            <a:pPr marL="285750" indent="-285750" algn="just">
              <a:buFont typeface="Wingdings" pitchFamily="2" charset="2"/>
              <a:buChar char="Ø"/>
            </a:pPr>
            <a:r>
              <a:rPr lang="en-GB" dirty="0">
                <a:solidFill>
                  <a:srgbClr val="0000FF"/>
                </a:solidFill>
                <a:latin typeface="Arial Black" pitchFamily="34" charset="0"/>
              </a:rPr>
              <a:t>The other new strand, which runs 5' to 3' away from the fork, is trickier. This strand is made in </a:t>
            </a:r>
            <a:r>
              <a:rPr lang="en-GB" dirty="0" smtClean="0">
                <a:solidFill>
                  <a:srgbClr val="0000FF"/>
                </a:solidFill>
                <a:latin typeface="Arial Black" pitchFamily="34" charset="0"/>
              </a:rPr>
              <a:t>fragments </a:t>
            </a:r>
            <a:r>
              <a:rPr lang="en-GB" dirty="0">
                <a:solidFill>
                  <a:srgbClr val="0000FF"/>
                </a:solidFill>
                <a:latin typeface="Arial Black" pitchFamily="34" charset="0"/>
              </a:rPr>
              <a:t>is called the </a:t>
            </a:r>
            <a:r>
              <a:rPr lang="en-GB" b="1" dirty="0">
                <a:solidFill>
                  <a:srgbClr val="0000FF"/>
                </a:solidFill>
                <a:latin typeface="Arial Black" pitchFamily="34" charset="0"/>
              </a:rPr>
              <a:t>lagging strand</a:t>
            </a:r>
            <a:r>
              <a:rPr lang="en-GB" dirty="0" smtClean="0">
                <a:solidFill>
                  <a:srgbClr val="0000FF"/>
                </a:solidFill>
                <a:latin typeface="Arial Black" pitchFamily="34" charset="0"/>
              </a:rPr>
              <a:t>.</a:t>
            </a:r>
          </a:p>
          <a:p>
            <a:pPr marL="285750" indent="-285750" algn="just">
              <a:buFont typeface="Wingdings" pitchFamily="2" charset="2"/>
              <a:buChar char="Ø"/>
            </a:pPr>
            <a:r>
              <a:rPr lang="en-GB" dirty="0">
                <a:solidFill>
                  <a:srgbClr val="0000FF"/>
                </a:solidFill>
                <a:latin typeface="Arial Black" pitchFamily="34" charset="0"/>
              </a:rPr>
              <a:t>The small fragments are called </a:t>
            </a:r>
            <a:r>
              <a:rPr lang="en-GB" b="1" dirty="0">
                <a:solidFill>
                  <a:srgbClr val="0000FF"/>
                </a:solidFill>
                <a:latin typeface="Arial Black" pitchFamily="34" charset="0"/>
              </a:rPr>
              <a:t>Okazaki fragments</a:t>
            </a:r>
            <a:r>
              <a:rPr lang="en-GB" dirty="0">
                <a:solidFill>
                  <a:srgbClr val="0000FF"/>
                </a:solidFill>
                <a:latin typeface="Arial Black" pitchFamily="34" charset="0"/>
              </a:rPr>
              <a:t>, named for the Japanese scientist who discovered them. The leading strand can be extended from one primer alone, whereas the lagging strand needs a new primer for each of the short Okazaki fragments.</a:t>
            </a:r>
            <a:endParaRPr lang="en-IN" dirty="0">
              <a:solidFill>
                <a:srgbClr val="0000FF"/>
              </a:solidFill>
              <a:latin typeface="Arial Black" pitchFamily="34" charset="0"/>
            </a:endParaRPr>
          </a:p>
        </p:txBody>
      </p:sp>
    </p:spTree>
    <p:extLst>
      <p:ext uri="{BB962C8B-B14F-4D97-AF65-F5344CB8AC3E}">
        <p14:creationId xmlns:p14="http://schemas.microsoft.com/office/powerpoint/2010/main" val="907303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plication f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77094"/>
            <a:ext cx="714375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42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230" y="476672"/>
            <a:ext cx="6840760" cy="54507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GB" dirty="0" smtClean="0">
                <a:latin typeface="Arial Black" pitchFamily="34" charset="0"/>
              </a:rPr>
              <a:t>Before the nature of DNA replication was known, there were three putative hypotheses that could describe the nature of the DNA replication process. In the fist hypothesis, the daughter strand is created in a completely new manner while retaining the structure of the original parent strands. This is a conservative replication model. The second model is a semiconservative model, where the resulting products each contain one parent strand of DNA and one new strand of DNA. The third model for DNA replication is dispersive, where the parent DNA would be interspersed with newly replicated sequences of DNA.</a:t>
            </a:r>
            <a:endParaRPr lang="en-IN" dirty="0">
              <a:latin typeface="Arial Black" pitchFamily="34" charset="0"/>
            </a:endParaRPr>
          </a:p>
        </p:txBody>
      </p:sp>
    </p:spTree>
    <p:extLst>
      <p:ext uri="{BB962C8B-B14F-4D97-AF65-F5344CB8AC3E}">
        <p14:creationId xmlns:p14="http://schemas.microsoft.com/office/powerpoint/2010/main" val="231787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7416824" cy="36009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200000"/>
              </a:lnSpc>
            </a:pPr>
            <a:r>
              <a:rPr lang="en-GB" sz="2400" dirty="0">
                <a:solidFill>
                  <a:schemeClr val="accent2">
                    <a:lumMod val="75000"/>
                  </a:schemeClr>
                </a:solidFill>
                <a:latin typeface="Arial Black" pitchFamily="34" charset="0"/>
              </a:rPr>
              <a:t>Termination</a:t>
            </a:r>
          </a:p>
          <a:p>
            <a:pPr algn="just">
              <a:lnSpc>
                <a:spcPct val="200000"/>
              </a:lnSpc>
            </a:pPr>
            <a:r>
              <a:rPr lang="en-GB" dirty="0">
                <a:solidFill>
                  <a:schemeClr val="accent2">
                    <a:lumMod val="75000"/>
                  </a:schemeClr>
                </a:solidFill>
                <a:latin typeface="Arial Black" pitchFamily="34" charset="0"/>
              </a:rPr>
              <a:t>Termination of replication occurs in different ways in different organisms. In </a:t>
            </a:r>
            <a:r>
              <a:rPr lang="en-GB" dirty="0" err="1">
                <a:solidFill>
                  <a:schemeClr val="accent2">
                    <a:lumMod val="75000"/>
                  </a:schemeClr>
                </a:solidFill>
                <a:latin typeface="Arial Black" pitchFamily="34" charset="0"/>
              </a:rPr>
              <a:t>E.coli</a:t>
            </a:r>
            <a:r>
              <a:rPr lang="en-GB" dirty="0">
                <a:solidFill>
                  <a:schemeClr val="accent2">
                    <a:lumMod val="75000"/>
                  </a:schemeClr>
                </a:solidFill>
                <a:latin typeface="Arial Black" pitchFamily="34" charset="0"/>
              </a:rPr>
              <a:t> like organisms, chromosomes are circular. And this happens when the two replication forks between the two terminals meet each other.</a:t>
            </a:r>
            <a:endParaRPr lang="en-IN" dirty="0">
              <a:solidFill>
                <a:schemeClr val="accent2">
                  <a:lumMod val="75000"/>
                </a:schemeClr>
              </a:solidFill>
              <a:latin typeface="Arial Black" pitchFamily="34" charset="0"/>
            </a:endParaRPr>
          </a:p>
        </p:txBody>
      </p:sp>
    </p:spTree>
    <p:extLst>
      <p:ext uri="{BB962C8B-B14F-4D97-AF65-F5344CB8AC3E}">
        <p14:creationId xmlns:p14="http://schemas.microsoft.com/office/powerpoint/2010/main" val="160830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11560" y="828297"/>
            <a:ext cx="8003628" cy="49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2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66843"/>
            <a:ext cx="7488832" cy="50352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en-GB" b="1" dirty="0" smtClean="0">
                <a:latin typeface="Arial Black" pitchFamily="34" charset="0"/>
              </a:rPr>
              <a:t>The semiconservative nature of DNA was discovered through a </a:t>
            </a:r>
            <a:r>
              <a:rPr lang="en-GB" b="1" dirty="0" err="1" smtClean="0">
                <a:latin typeface="Arial Black" pitchFamily="34" charset="0"/>
              </a:rPr>
              <a:t>labeling</a:t>
            </a:r>
            <a:r>
              <a:rPr lang="en-GB" b="1" dirty="0" smtClean="0">
                <a:latin typeface="Arial Black" pitchFamily="34" charset="0"/>
              </a:rPr>
              <a:t> experiment using different isotopes of Nitrogen. In the first part of the experiment, the entire parental DNA is  </a:t>
            </a:r>
            <a:r>
              <a:rPr lang="en-GB" b="1" dirty="0" err="1" smtClean="0">
                <a:latin typeface="Arial Black" pitchFamily="34" charset="0"/>
              </a:rPr>
              <a:t>Labeled</a:t>
            </a:r>
            <a:r>
              <a:rPr lang="en-GB" b="1" dirty="0" smtClean="0">
                <a:latin typeface="Arial Black" pitchFamily="34" charset="0"/>
              </a:rPr>
              <a:t> with heavy nitrogen (15N, nitrogen), the culture is then shifted and grown in 14N, nitrogen. If the DNA replication is conservative, all of the heavy nitrogen will stay together and the lighter 14N nitrogen would also stay together after one round of replication. If the DNA is replicated in a semiconservative or a dispersive model, the first round of replication would create a single band of DNA that has both the 14N and 15N mixed together within the product.</a:t>
            </a:r>
            <a:endParaRPr lang="en-IN" b="1" dirty="0">
              <a:latin typeface="Arial Black" pitchFamily="34" charset="0"/>
            </a:endParaRPr>
          </a:p>
        </p:txBody>
      </p:sp>
    </p:spTree>
    <p:extLst>
      <p:ext uri="{BB962C8B-B14F-4D97-AF65-F5344CB8AC3E}">
        <p14:creationId xmlns:p14="http://schemas.microsoft.com/office/powerpoint/2010/main" val="150178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568000" cy="585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45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412177"/>
            <a:ext cx="7256154" cy="584775"/>
          </a:xfrm>
          <a:prstGeom prst="rect">
            <a:avLst/>
          </a:prstGeom>
        </p:spPr>
        <p:txBody>
          <a:bodyPr wrap="none">
            <a:spAutoFit/>
          </a:bodyPr>
          <a:lstStyle/>
          <a:p>
            <a:r>
              <a:rPr lang="en-IN" sz="3200" b="1" i="0" u="none" strike="noStrike" baseline="0" dirty="0" smtClean="0">
                <a:solidFill>
                  <a:srgbClr val="C00000"/>
                </a:solidFill>
                <a:latin typeface="Arial Black" pitchFamily="34" charset="0"/>
              </a:rPr>
              <a:t>DNA Replication in Prokaryotes</a:t>
            </a:r>
            <a:endParaRPr lang="en-IN" sz="3200" b="1" dirty="0">
              <a:solidFill>
                <a:srgbClr val="C00000"/>
              </a:solidFill>
              <a:latin typeface="Arial Black" pitchFamily="34" charset="0"/>
            </a:endParaRPr>
          </a:p>
        </p:txBody>
      </p:sp>
    </p:spTree>
    <p:extLst>
      <p:ext uri="{BB962C8B-B14F-4D97-AF65-F5344CB8AC3E}">
        <p14:creationId xmlns:p14="http://schemas.microsoft.com/office/powerpoint/2010/main" val="181069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7704856" cy="5632311"/>
          </a:xfrm>
          <a:prstGeom prst="rect">
            <a:avLst/>
          </a:prstGeom>
        </p:spPr>
        <p:txBody>
          <a:bodyPr wrap="square">
            <a:spAutoFit/>
          </a:bodyPr>
          <a:lstStyle/>
          <a:p>
            <a:pPr algn="just">
              <a:lnSpc>
                <a:spcPct val="200000"/>
              </a:lnSpc>
            </a:pPr>
            <a:r>
              <a:rPr lang="en-GB" dirty="0" smtClean="0">
                <a:solidFill>
                  <a:srgbClr val="002060"/>
                </a:solidFill>
                <a:latin typeface="Arial Black" pitchFamily="34" charset="0"/>
              </a:rPr>
              <a:t>One of the major features of prokaryotic DNA is the it is circular in nature, and the size of the chromosomal DNA is much smaller than eukaryotic counterparts. Thus, replication is typically characterized by having one origin of replication, called </a:t>
            </a:r>
            <a:r>
              <a:rPr lang="en-GB" dirty="0" err="1" smtClean="0">
                <a:solidFill>
                  <a:srgbClr val="002060"/>
                </a:solidFill>
                <a:latin typeface="Arial Black" pitchFamily="34" charset="0"/>
              </a:rPr>
              <a:t>Ori</a:t>
            </a:r>
            <a:r>
              <a:rPr lang="en-GB" dirty="0" smtClean="0">
                <a:solidFill>
                  <a:srgbClr val="002060"/>
                </a:solidFill>
                <a:latin typeface="Arial Black" pitchFamily="34" charset="0"/>
              </a:rPr>
              <a:t>, in the diagram. The </a:t>
            </a:r>
            <a:r>
              <a:rPr lang="en-GB" dirty="0" err="1" smtClean="0">
                <a:solidFill>
                  <a:srgbClr val="002060"/>
                </a:solidFill>
                <a:latin typeface="Arial Black" pitchFamily="34" charset="0"/>
              </a:rPr>
              <a:t>ori</a:t>
            </a:r>
            <a:r>
              <a:rPr lang="en-GB" dirty="0">
                <a:solidFill>
                  <a:srgbClr val="002060"/>
                </a:solidFill>
                <a:latin typeface="Arial Black" pitchFamily="34" charset="0"/>
              </a:rPr>
              <a:t> </a:t>
            </a:r>
            <a:r>
              <a:rPr lang="en-GB" dirty="0" smtClean="0">
                <a:solidFill>
                  <a:srgbClr val="002060"/>
                </a:solidFill>
                <a:latin typeface="Arial Black" pitchFamily="34" charset="0"/>
              </a:rPr>
              <a:t>is the site where the DNA double helix opens up and each of the strands is used as a template to synthesize the new daughter strands (shown as the dashed circles in the diagram on the right. Notice the replication is bidirectional and moves outward from the </a:t>
            </a:r>
            <a:r>
              <a:rPr lang="en-GB" dirty="0" err="1" smtClean="0">
                <a:solidFill>
                  <a:srgbClr val="002060"/>
                </a:solidFill>
                <a:latin typeface="Arial Black" pitchFamily="34" charset="0"/>
              </a:rPr>
              <a:t>Ori</a:t>
            </a:r>
            <a:r>
              <a:rPr lang="en-GB" dirty="0" smtClean="0">
                <a:solidFill>
                  <a:srgbClr val="002060"/>
                </a:solidFill>
                <a:latin typeface="Arial Black" pitchFamily="34" charset="0"/>
              </a:rPr>
              <a:t> in both directions.</a:t>
            </a:r>
          </a:p>
        </p:txBody>
      </p:sp>
    </p:spTree>
    <p:extLst>
      <p:ext uri="{BB962C8B-B14F-4D97-AF65-F5344CB8AC3E}">
        <p14:creationId xmlns:p14="http://schemas.microsoft.com/office/powerpoint/2010/main" val="274041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620688"/>
            <a:ext cx="4782656" cy="461665"/>
          </a:xfrm>
          <a:prstGeom prst="rect">
            <a:avLst/>
          </a:prstGeom>
        </p:spPr>
        <p:txBody>
          <a:bodyPr wrap="none">
            <a:spAutoFit/>
          </a:bodyPr>
          <a:lstStyle/>
          <a:p>
            <a:r>
              <a:rPr lang="en-IN" sz="2400" dirty="0" smtClean="0">
                <a:solidFill>
                  <a:srgbClr val="0000FF"/>
                </a:solidFill>
                <a:latin typeface="Arial Black" pitchFamily="34" charset="0"/>
              </a:rPr>
              <a:t>Prokaryotic DNA is circular</a:t>
            </a:r>
            <a:endParaRPr lang="en-IN" sz="2400" dirty="0">
              <a:solidFill>
                <a:srgbClr val="0000FF"/>
              </a:solidFill>
              <a:latin typeface="Arial Black" pitchFamily="34" charset="0"/>
            </a:endParaRPr>
          </a:p>
        </p:txBody>
      </p:sp>
      <p:pic>
        <p:nvPicPr>
          <p:cNvPr id="3074"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71600" y="1268760"/>
            <a:ext cx="390349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23517" t="8460" r="26783" b="9751"/>
          <a:stretch/>
        </p:blipFill>
        <p:spPr bwMode="auto">
          <a:xfrm>
            <a:off x="5320145" y="1925781"/>
            <a:ext cx="2646219"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01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454583" cy="560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987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997</Words>
  <Application>Microsoft Office PowerPoint</Application>
  <PresentationFormat>On-screen Show (4:3)</PresentationFormat>
  <Paragraphs>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45</cp:revision>
  <dcterms:created xsi:type="dcterms:W3CDTF">2023-05-07T12:15:33Z</dcterms:created>
  <dcterms:modified xsi:type="dcterms:W3CDTF">2023-05-08T02:37:42Z</dcterms:modified>
</cp:coreProperties>
</file>