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389FF-0EE2-4541-B454-8CBD18FC4196}" type="datetimeFigureOut">
              <a:rPr lang="en-US" smtClean="0"/>
              <a:pPr/>
              <a:t>1/14/2022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EA4739-4EAA-44A5-84DC-846F903725B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1EA4739-4EAA-44A5-84DC-846F903725B0}" type="slidenum">
              <a:rPr lang="en-GB" smtClean="0"/>
              <a:pPr/>
              <a:t>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E187D1-9C5F-42B8-98E5-F7DC326C7B98}" type="datetimeFigureOut">
              <a:rPr lang="en-US" smtClean="0"/>
              <a:pPr/>
              <a:t>1/14/2022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E187D1-9C5F-42B8-98E5-F7DC326C7B98}" type="datetimeFigureOut">
              <a:rPr lang="en-US" smtClean="0"/>
              <a:pPr/>
              <a:t>1/14/2022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E187D1-9C5F-42B8-98E5-F7DC326C7B98}" type="datetimeFigureOut">
              <a:rPr lang="en-US" smtClean="0"/>
              <a:pPr/>
              <a:t>1/14/2022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E187D1-9C5F-42B8-98E5-F7DC326C7B98}" type="datetimeFigureOut">
              <a:rPr lang="en-US" smtClean="0"/>
              <a:pPr/>
              <a:t>1/14/2022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E187D1-9C5F-42B8-98E5-F7DC326C7B98}" type="datetimeFigureOut">
              <a:rPr lang="en-US" smtClean="0"/>
              <a:pPr/>
              <a:t>1/14/2022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E187D1-9C5F-42B8-98E5-F7DC326C7B98}" type="datetimeFigureOut">
              <a:rPr lang="en-US" smtClean="0"/>
              <a:pPr/>
              <a:t>1/14/2022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E187D1-9C5F-42B8-98E5-F7DC326C7B98}" type="datetimeFigureOut">
              <a:rPr lang="en-US" smtClean="0"/>
              <a:pPr/>
              <a:t>1/14/2022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E187D1-9C5F-42B8-98E5-F7DC326C7B98}" type="datetimeFigureOut">
              <a:rPr lang="en-US" smtClean="0"/>
              <a:pPr/>
              <a:t>1/14/2022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187D1-9C5F-42B8-98E5-F7DC326C7B98}" type="datetimeFigureOut">
              <a:rPr lang="en-US" smtClean="0"/>
              <a:pPr/>
              <a:t>1/14/2022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E187D1-9C5F-42B8-98E5-F7DC326C7B98}" type="datetimeFigureOut">
              <a:rPr lang="en-US" smtClean="0"/>
              <a:pPr/>
              <a:t>1/14/2022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E187D1-9C5F-42B8-98E5-F7DC326C7B98}" type="datetimeFigureOut">
              <a:rPr lang="en-US" smtClean="0"/>
              <a:pPr/>
              <a:t>1/14/2022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3BE9BB-893D-40A4-8857-0A82CB60431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187D1-9C5F-42B8-98E5-F7DC326C7B98}" type="datetimeFigureOut">
              <a:rPr lang="en-US" smtClean="0"/>
              <a:pPr/>
              <a:t>1/14/2022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BE9BB-893D-40A4-8857-0A82CB60431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7" Type="http://schemas.openxmlformats.org/officeDocument/2006/relationships/image" Target="../media/image8.jpeg" /><Relationship Id="rId2" Type="http://schemas.openxmlformats.org/officeDocument/2006/relationships/image" Target="../media/image3.jpeg" /><Relationship Id="rId1" Type="http://schemas.openxmlformats.org/officeDocument/2006/relationships/slideLayout" Target="../slideLayouts/slideLayout7.xml" /><Relationship Id="rId6" Type="http://schemas.openxmlformats.org/officeDocument/2006/relationships/image" Target="../media/image7.jpeg" /><Relationship Id="rId5" Type="http://schemas.openxmlformats.org/officeDocument/2006/relationships/image" Target="../media/image6.jpeg" /><Relationship Id="rId4" Type="http://schemas.openxmlformats.org/officeDocument/2006/relationships/image" Target="../media/image5.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solidFill>
                  <a:srgbClr val="FF0000"/>
                </a:solidFill>
              </a:rPr>
              <a:t>কর্তৃত্ববাদ</a:t>
            </a:r>
            <a:r>
              <a:rPr lang="en-US">
                <a:solidFill>
                  <a:srgbClr val="FF0000"/>
                </a:solidFill>
              </a:rPr>
              <a:t> </a:t>
            </a:r>
            <a:r>
              <a:rPr lang="bn-IN" dirty="0">
                <a:solidFill>
                  <a:srgbClr val="FF0000"/>
                </a:solidFill>
              </a:rPr>
              <a:t>বা</a:t>
            </a:r>
            <a:r>
              <a:rPr lang="en-US" dirty="0">
                <a:solidFill>
                  <a:srgbClr val="FF0000"/>
                </a:solidFill>
              </a:rPr>
              <a:t> </a:t>
            </a:r>
            <a:r>
              <a:rPr lang="bn-IN" dirty="0">
                <a:solidFill>
                  <a:srgbClr val="FF0000"/>
                </a:solidFill>
              </a:rPr>
              <a:t>সামগ্রিকতাবাদ</a:t>
            </a:r>
            <a:endParaRPr lang="en-GB"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dirty="0">
                <a:solidFill>
                  <a:srgbClr val="002060"/>
                </a:solidFill>
              </a:rPr>
              <a:t>Prof. SK SADDAM HOSSEN</a:t>
            </a:r>
          </a:p>
          <a:p>
            <a:endParaRPr lang="en-GB" dirty="0"/>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philosophytalk.org/sites/default/files/styles/large_blog__900x400_/public/DD_classification_1988_dataset_Cheibub_visualized_hanteng_e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https://www.philosophytalk.org/sites/default/files/styles/large_blog__900x400_/public/DD_classification_1988_dataset_Cheibub_visualized_hanteng_e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https://www.philosophytalk.org/sites/default/files/styles/large_blog__900x400_/public/DD_classification_1988_dataset_Cheibub_visualized_hanteng_e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https://www.philosophytalk.org/sites/default/files/styles/large_blog__900x400_/public/DD_classification_1988_dataset_Cheibub_visualized_hanteng_e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https://www.philosophytalk.org/sites/default/files/styles/large_blog__900x400_/public/DD_classification_1988_dataset_Cheibub_visualized_hanteng_e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6" name="AutoShape 12" descr="https://www.philosophytalk.org/sites/default/files/styles/large_blog__900x400_/public/DD_classification_1988_dataset_Cheibub_visualized_hanteng_e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8" name="AutoShape 14" descr="https://www.philosophytalk.org/sites/default/files/styles/large_blog__900x400_/public/DD_classification_1988_dataset_Cheibub_visualized_hanteng_en.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9" name="Picture 15" descr="C:\Users\Saddam\Desktop\ind-bang env\img\DD_classification_1988_dataset_Cheibub_visualized_hanteng_en.png"/>
          <p:cNvPicPr>
            <a:picLocks noChangeAspect="1" noChangeArrowheads="1"/>
          </p:cNvPicPr>
          <p:nvPr/>
        </p:nvPicPr>
        <p:blipFill>
          <a:blip r:embed="rId2"/>
          <a:srcRect/>
          <a:stretch>
            <a:fillRect/>
          </a:stretch>
        </p:blipFill>
        <p:spPr bwMode="auto">
          <a:xfrm>
            <a:off x="285750" y="381000"/>
            <a:ext cx="8096250" cy="5562600"/>
          </a:xfrm>
          <a:prstGeom prst="rect">
            <a:avLst/>
          </a:prstGeom>
          <a:noFill/>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https://www.asiainglobalaffairs.in/wp-content/uploads/2021/03/AUTHORITARIANISM-AND-INTOLERANCE-NARRATIVES-FROM-ASIA-600x37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387" name="Picture 3" descr="C:\Users\Saddam\Desktop\ind-bang env\img\AUTHORITARIANISM-AND-INTOLERANCE-NARRATIVES-FROM-ASIA-600x372 (1).png"/>
          <p:cNvPicPr>
            <a:picLocks noChangeAspect="1" noChangeArrowheads="1"/>
          </p:cNvPicPr>
          <p:nvPr/>
        </p:nvPicPr>
        <p:blipFill>
          <a:blip r:embed="rId2"/>
          <a:srcRect/>
          <a:stretch>
            <a:fillRect/>
          </a:stretch>
        </p:blipFill>
        <p:spPr bwMode="auto">
          <a:xfrm>
            <a:off x="990600" y="762000"/>
            <a:ext cx="7772400" cy="4953000"/>
          </a:xfrm>
          <a:prstGeom prst="rect">
            <a:avLst/>
          </a:prstGeom>
          <a:noFill/>
        </p:spPr>
      </p:pic>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addam\Desktop\ind-bang env\img\images.jpg"/>
          <p:cNvPicPr>
            <a:picLocks noChangeAspect="1" noChangeArrowheads="1"/>
          </p:cNvPicPr>
          <p:nvPr/>
        </p:nvPicPr>
        <p:blipFill>
          <a:blip r:embed="rId2"/>
          <a:srcRect/>
          <a:stretch>
            <a:fillRect/>
          </a:stretch>
        </p:blipFill>
        <p:spPr bwMode="auto">
          <a:xfrm>
            <a:off x="533400" y="152400"/>
            <a:ext cx="3581400" cy="2076450"/>
          </a:xfrm>
          <a:prstGeom prst="rect">
            <a:avLst/>
          </a:prstGeom>
          <a:noFill/>
        </p:spPr>
      </p:pic>
      <p:sp>
        <p:nvSpPr>
          <p:cNvPr id="17412" name="AutoShape 4" descr="Stalin Pictures, Stalin Stock Photos &amp;amp; Images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7413" name="Picture 5" descr="C:\Users\Saddam\Desktop\ind-bang env\img\images (1).jpg"/>
          <p:cNvPicPr>
            <a:picLocks noChangeAspect="1" noChangeArrowheads="1"/>
          </p:cNvPicPr>
          <p:nvPr/>
        </p:nvPicPr>
        <p:blipFill>
          <a:blip r:embed="rId3"/>
          <a:srcRect/>
          <a:stretch>
            <a:fillRect/>
          </a:stretch>
        </p:blipFill>
        <p:spPr bwMode="auto">
          <a:xfrm>
            <a:off x="5257800" y="228600"/>
            <a:ext cx="3200400" cy="1847850"/>
          </a:xfrm>
          <a:prstGeom prst="rect">
            <a:avLst/>
          </a:prstGeom>
          <a:noFill/>
        </p:spPr>
      </p:pic>
      <p:sp>
        <p:nvSpPr>
          <p:cNvPr id="17415" name="AutoShape 7" descr="China–India relations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7416" name="Picture 8" descr="C:\Users\Saddam\Desktop\ind-bang env\img\India_China_Locator.png"/>
          <p:cNvPicPr>
            <a:picLocks noChangeAspect="1" noChangeArrowheads="1"/>
          </p:cNvPicPr>
          <p:nvPr/>
        </p:nvPicPr>
        <p:blipFill>
          <a:blip r:embed="rId4"/>
          <a:srcRect/>
          <a:stretch>
            <a:fillRect/>
          </a:stretch>
        </p:blipFill>
        <p:spPr bwMode="auto">
          <a:xfrm>
            <a:off x="304800" y="2743200"/>
            <a:ext cx="3886200" cy="1905000"/>
          </a:xfrm>
          <a:prstGeom prst="rect">
            <a:avLst/>
          </a:prstGeom>
          <a:solidFill>
            <a:srgbClr val="FF0000"/>
          </a:solidFill>
        </p:spPr>
      </p:pic>
      <p:pic>
        <p:nvPicPr>
          <p:cNvPr id="17417" name="Picture 9" descr="C:\Users\Saddam\Desktop\ind-bang env\img\816086-6967-knqkyvsnov-1473424912.jpg"/>
          <p:cNvPicPr>
            <a:picLocks noChangeAspect="1" noChangeArrowheads="1"/>
          </p:cNvPicPr>
          <p:nvPr/>
        </p:nvPicPr>
        <p:blipFill>
          <a:blip r:embed="rId5"/>
          <a:srcRect/>
          <a:stretch>
            <a:fillRect/>
          </a:stretch>
        </p:blipFill>
        <p:spPr bwMode="auto">
          <a:xfrm>
            <a:off x="5029200" y="2667000"/>
            <a:ext cx="3810000" cy="1905000"/>
          </a:xfrm>
          <a:prstGeom prst="rect">
            <a:avLst/>
          </a:prstGeom>
          <a:noFill/>
        </p:spPr>
      </p:pic>
      <p:pic>
        <p:nvPicPr>
          <p:cNvPr id="17418" name="Picture 10" descr="C:\Users\Saddam\Desktop\ind-bang env\img\download.jpg"/>
          <p:cNvPicPr>
            <a:picLocks noChangeAspect="1" noChangeArrowheads="1"/>
          </p:cNvPicPr>
          <p:nvPr/>
        </p:nvPicPr>
        <p:blipFill>
          <a:blip r:embed="rId6"/>
          <a:srcRect/>
          <a:stretch>
            <a:fillRect/>
          </a:stretch>
        </p:blipFill>
        <p:spPr bwMode="auto">
          <a:xfrm>
            <a:off x="5029200" y="4648200"/>
            <a:ext cx="3810000" cy="1600200"/>
          </a:xfrm>
          <a:prstGeom prst="rect">
            <a:avLst/>
          </a:prstGeom>
          <a:noFill/>
        </p:spPr>
      </p:pic>
      <p:pic>
        <p:nvPicPr>
          <p:cNvPr id="17419" name="Picture 11" descr="C:\Users\Saddam\Desktop\ind-bang env\img\bppg0pzbjhaz.jpg"/>
          <p:cNvPicPr>
            <a:picLocks noChangeAspect="1" noChangeArrowheads="1"/>
          </p:cNvPicPr>
          <p:nvPr/>
        </p:nvPicPr>
        <p:blipFill>
          <a:blip r:embed="rId7"/>
          <a:srcRect/>
          <a:stretch>
            <a:fillRect/>
          </a:stretch>
        </p:blipFill>
        <p:spPr bwMode="auto">
          <a:xfrm>
            <a:off x="380999" y="4800600"/>
            <a:ext cx="4191001" cy="1828800"/>
          </a:xfrm>
          <a:prstGeom prst="rect">
            <a:avLst/>
          </a:prstGeom>
          <a:noFill/>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a:solidFill>
                  <a:srgbClr val="C00000"/>
                </a:solidFill>
              </a:rPr>
              <a:t>কর্তৃত্ববাদের বৈশিষ্ট্য</a:t>
            </a:r>
            <a:endParaRPr lang="en-GB"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bn-IN" sz="2000" dirty="0"/>
              <a:t>সামগ্রিকতাবাদ</a:t>
            </a:r>
            <a:r>
              <a:rPr lang="en-US" sz="2000" dirty="0"/>
              <a:t>র</a:t>
            </a:r>
            <a:r>
              <a:rPr lang="bn-IN" sz="2000" dirty="0"/>
              <a:t> একটি রাজনৈতিক রূপ হল কতৃত্ববাদ</a:t>
            </a:r>
            <a:r>
              <a:rPr lang="en-US" sz="2000" dirty="0"/>
              <a:t> </a:t>
            </a:r>
            <a:r>
              <a:rPr lang="bn-IN" sz="2000" dirty="0"/>
              <a:t>|</a:t>
            </a:r>
            <a:endParaRPr lang="en-US" sz="2000" dirty="0"/>
          </a:p>
          <a:p>
            <a:pPr>
              <a:buNone/>
            </a:pPr>
            <a:endParaRPr lang="en-US" sz="2200" dirty="0"/>
          </a:p>
          <a:p>
            <a:r>
              <a:rPr lang="en-US" sz="2200" dirty="0"/>
              <a:t> </a:t>
            </a:r>
            <a:r>
              <a:rPr lang="bn-IN" sz="2200" dirty="0"/>
              <a:t>এই ধরনের শাসন ব্যবস্থায় সরকারি এবং বেসরকারি সমস্ত সেক্টর সরকারি কর্তৃত্বের নিয়ন্ত্রণে থাকে | </a:t>
            </a:r>
            <a:endParaRPr lang="en-US" sz="2200" dirty="0"/>
          </a:p>
          <a:p>
            <a:r>
              <a:rPr lang="bn-IN" sz="2000" dirty="0"/>
              <a:t>এমনকি সামাজিক রাজনৈতিক সাংস্কৃতিক ক্ষেত্র সহকারী কর্তৃত্বের নিয়ন্ত্রণাধীনে থাকে এবং এই ধরনের শাসন ব্যবস্থা একটি সহজাত দক্ষতা সম্পন্ন নেতার (</a:t>
            </a:r>
            <a:r>
              <a:rPr lang="en-GB" sz="2000" dirty="0"/>
              <a:t>charismatic) </a:t>
            </a:r>
            <a:r>
              <a:rPr lang="bn-IN" sz="2000" dirty="0"/>
              <a:t>লক্ষ্য করা যায়|</a:t>
            </a:r>
            <a:endParaRPr lang="en-US" sz="2000" dirty="0"/>
          </a:p>
          <a:p>
            <a:r>
              <a:rPr lang="bn-IN" sz="2000" dirty="0"/>
              <a:t>এই ধরনের শাসন ব্যবস্থায় একটি মাত্র  গণ</a:t>
            </a:r>
            <a:r>
              <a:rPr lang="en-US" sz="2000" dirty="0"/>
              <a:t>-</a:t>
            </a:r>
            <a:r>
              <a:rPr lang="bn-IN" sz="2000" dirty="0"/>
              <a:t>রাজনৈতিক দলের প্রভাব দেখা যায়|</a:t>
            </a:r>
            <a:endParaRPr lang="en-US" sz="2000" dirty="0"/>
          </a:p>
          <a:p>
            <a:r>
              <a:rPr lang="bn-IN" sz="2000" dirty="0"/>
              <a:t>একটি মাত্র স্বৈরাতান্ত্রিক শাসকের পরিচালনা করেন এই ধরনের রাজনৈতিক ব্যবস্থাকে</a:t>
            </a:r>
            <a:r>
              <a:rPr lang="en-US" sz="2000" dirty="0"/>
              <a:t> ।</a:t>
            </a:r>
            <a:endParaRPr lang="bn-IN" sz="2000" b="0" dirty="0"/>
          </a:p>
          <a:p>
            <a:r>
              <a:rPr lang="bn-IN" sz="2000" dirty="0"/>
              <a:t>সমস্ত জনগণ রাষ্ট্রের অফিশিয়াল</a:t>
            </a:r>
            <a:r>
              <a:rPr lang="en-US" sz="2000" dirty="0"/>
              <a:t>/</a:t>
            </a:r>
            <a:r>
              <a:rPr lang="en-US" sz="2000" dirty="0" err="1"/>
              <a:t>স্বীকৃত</a:t>
            </a:r>
            <a:r>
              <a:rPr lang="bn-IN" sz="2000" dirty="0"/>
              <a:t> মতাদর্শ দ্বারা  প্রতি পরিচালনা করার চেষ্টা করা হয়</a:t>
            </a:r>
            <a:r>
              <a:rPr lang="en-US" sz="2000" dirty="0"/>
              <a:t> ।</a:t>
            </a:r>
          </a:p>
          <a:p>
            <a:pPr>
              <a:buNone/>
            </a:pPr>
            <a:endParaRPr lang="bn-IN" sz="2000" b="0" dirty="0"/>
          </a:p>
          <a:p>
            <a:r>
              <a:rPr lang="bn-IN" sz="2000" dirty="0"/>
              <a:t>এই ধরনের শাসন ব্যবস্থায় চরম অসহিষ্ণু মূলক বিভিন্ন কার্যাবলী দেখা যায় বিশেষ করে কর্তৃত্বের বিরোধী কোনো কার্য</a:t>
            </a:r>
            <a:r>
              <a:rPr lang="en-US" sz="2000" dirty="0"/>
              <a:t> </a:t>
            </a:r>
            <a:r>
              <a:rPr lang="bn-IN" sz="2000" dirty="0"/>
              <a:t> হলে তা সহ্য করা হয় না </a:t>
            </a:r>
            <a:endParaRPr lang="bn-IN" sz="2000" b="0" dirty="0"/>
          </a:p>
          <a:p>
            <a:r>
              <a:rPr lang="bn-IN" sz="2000" dirty="0"/>
              <a:t>রাষ্ট্র ব্যবসা - বাণিজ্যিক সংগঠন, ধর্মীয় প্রতিষ্ঠান  যেমন -মসজিদ,মন্দির, চার্চ এবং রাজনৈতিক দল  ইত্যাদি সবকিছুকেই নিয়ন্ত্রণ করে|</a:t>
            </a:r>
            <a:endParaRPr lang="bn-IN" sz="2000" b="0" dirty="0"/>
          </a:p>
          <a:p>
            <a:br>
              <a:rPr lang="bn-IN" sz="2000" dirty="0"/>
            </a:br>
            <a:endParaRPr lang="en-US" sz="2000" dirty="0"/>
          </a:p>
        </p:txBody>
      </p:sp>
    </p:spTree>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a:solidFill>
                  <a:srgbClr val="C00000"/>
                </a:solidFill>
              </a:rPr>
              <a:t>কর্তৃত্ববাদের বৈশিষ্ট্য</a:t>
            </a:r>
            <a:endParaRPr lang="en-GB" dirty="0"/>
          </a:p>
        </p:txBody>
      </p:sp>
      <p:sp>
        <p:nvSpPr>
          <p:cNvPr id="3" name="Content Placeholder 2"/>
          <p:cNvSpPr>
            <a:spLocks noGrp="1"/>
          </p:cNvSpPr>
          <p:nvPr>
            <p:ph idx="1"/>
          </p:nvPr>
        </p:nvSpPr>
        <p:spPr/>
        <p:txBody>
          <a:bodyPr>
            <a:normAutofit fontScale="77500" lnSpcReduction="20000"/>
          </a:bodyPr>
          <a:lstStyle/>
          <a:p>
            <a:r>
              <a:rPr lang="bn-IN" sz="2000" dirty="0"/>
              <a:t>বর্তমানে এই ধরনের কর্তৃত্ববাদী রাষ্ট্র ওঅত্যাধুনিক প্রযুক্তির ব্যবহার করে সামাজিক ক্ষেত্রকে নিয়ন্ত্রণ করার জন্য বিশেষ করে ফেসবুক, টুইটার হোয়াটসঅ্যাপ,ইউটিউব ইত্যাদি সামাজিক গণমাধ্যমগুলি|</a:t>
            </a:r>
            <a:endParaRPr lang="en-US" sz="2000" dirty="0"/>
          </a:p>
          <a:p>
            <a:endParaRPr lang="en-US" sz="2000" dirty="0"/>
          </a:p>
          <a:p>
            <a:r>
              <a:rPr lang="bn-IN" sz="2000" dirty="0"/>
              <a:t>এই ধরনের শাসন ব্যবস্থায় জনগণকে গৌরবময় ভবিষ্যতের স্বপ্ন দেখানো হয় এবং পশ্চিমীগণতন্ত্রের অধঃপতিত  চিত্রকে তুলে ধরা হয়  জনগণের সামনে এক্ষেত্রে উদাহরণস্বরূপ তারা পশ্চিমী নগ্নতাকে তুলে ধরেন এবং কখনো কখনো পশ্চিমের নেশাগ্রস্ত যুবকদের চিত্র তুলে ধরেন|</a:t>
            </a:r>
            <a:endParaRPr lang="en-US" sz="2000" dirty="0"/>
          </a:p>
          <a:p>
            <a:endParaRPr lang="en-US" sz="2000" dirty="0"/>
          </a:p>
          <a:p>
            <a:r>
              <a:rPr lang="bn-IN" sz="2000" dirty="0"/>
              <a:t>রাজনৈতিক ক্ষমতা ধরে রাখার জন্য গুপ্ত পুলিশ বাহিনী এবং ব্যাপক মিথ্যা প্রচারকার্য চালায়,  রাষ্ট্র বিভিন্ন গণমাধ্যম নিয়ন্ত্রণ করেন এবং রাষ্ট্রের স্বৈরাচারী শাসকের ব্যক্তিত্বকে অতিরঞ্জিত করে জনগণের সামনে  প্রচার করা হয় |</a:t>
            </a:r>
            <a:endParaRPr lang="en-US" sz="2000" dirty="0"/>
          </a:p>
          <a:p>
            <a:r>
              <a:rPr lang="bn-IN" sz="2000" dirty="0"/>
              <a:t>জনগণের বাকস্বাধীনতাকে নিয়ন্ত্রণ করা হয়</a:t>
            </a:r>
            <a:endParaRPr lang="en-US" sz="2000" dirty="0"/>
          </a:p>
          <a:p>
            <a:endParaRPr lang="bn-IN" sz="2000" b="0" dirty="0"/>
          </a:p>
          <a:p>
            <a:r>
              <a:rPr lang="bn-IN" sz="2000" dirty="0"/>
              <a:t>প্রয়োজনে জনগণকে ভয় দেখানোর জন্য বিভিন্ন সন্ত্রাসী পদ্ধতি ও হুমকি (</a:t>
            </a:r>
            <a:r>
              <a:rPr lang="en-GB" sz="2000" dirty="0"/>
              <a:t>intimidation)</a:t>
            </a:r>
            <a:r>
              <a:rPr lang="bn-IN" sz="2000" dirty="0"/>
              <a:t> পন্থা</a:t>
            </a:r>
            <a:r>
              <a:rPr lang="en-GB" sz="2000" dirty="0"/>
              <a:t> </a:t>
            </a:r>
            <a:r>
              <a:rPr lang="bn-IN" sz="2000" dirty="0"/>
              <a:t>অবলম্বন</a:t>
            </a:r>
            <a:r>
              <a:rPr lang="en-US" sz="2000" dirty="0"/>
              <a:t> </a:t>
            </a:r>
            <a:r>
              <a:rPr lang="bn-IN" sz="2000" dirty="0"/>
              <a:t> করা হয়</a:t>
            </a:r>
            <a:r>
              <a:rPr lang="en-US" sz="2000" dirty="0"/>
              <a:t> ।</a:t>
            </a:r>
          </a:p>
          <a:p>
            <a:endParaRPr lang="bn-IN" sz="2000" b="0" dirty="0"/>
          </a:p>
          <a:p>
            <a:r>
              <a:rPr lang="bn-IN" sz="1800" dirty="0"/>
              <a:t> সামগ্রিকতাবাদ  বা কতৃত্ববাদ এবং স্বৈরতান্ত্রিকতাবাদী শাসন ব্যবস্থায় একই ধরনের বৈশিষ্ট্য দেখা যায়</a:t>
            </a:r>
            <a:r>
              <a:rPr lang="en-US" sz="1800" dirty="0"/>
              <a:t>।</a:t>
            </a:r>
            <a:br>
              <a:rPr lang="bn-IN" sz="2000" dirty="0"/>
            </a:br>
            <a:endParaRPr lang="en-US" sz="2000" dirty="0"/>
          </a:p>
          <a:p>
            <a:endParaRPr lang="en-GB" sz="2000"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a:solidFill>
                  <a:srgbClr val="C00000"/>
                </a:solidFill>
              </a:rPr>
              <a:t>কর্তৃত্ববাদের বৈশিষ্ট্য</a:t>
            </a:r>
            <a:endParaRPr lang="en-GB" dirty="0"/>
          </a:p>
        </p:txBody>
      </p:sp>
      <p:sp>
        <p:nvSpPr>
          <p:cNvPr id="3" name="Content Placeholder 2"/>
          <p:cNvSpPr>
            <a:spLocks noGrp="1"/>
          </p:cNvSpPr>
          <p:nvPr>
            <p:ph idx="1"/>
          </p:nvPr>
        </p:nvSpPr>
        <p:spPr/>
        <p:txBody>
          <a:bodyPr>
            <a:normAutofit lnSpcReduction="10000"/>
          </a:bodyPr>
          <a:lstStyle/>
          <a:p>
            <a:r>
              <a:rPr lang="bn-IN" sz="2000" dirty="0"/>
              <a:t>কর্তৃত্ববাদী শাসন ব্যবস্থা বিভিন্ন ধরনের রাজনৈতিক মতাদর্শের সঙ্গে নিজেকে জুড়ে দেয় </a:t>
            </a:r>
            <a:endParaRPr lang="bn-IN" sz="2000" b="0" dirty="0"/>
          </a:p>
          <a:p>
            <a:r>
              <a:rPr lang="bn-IN" sz="2000" dirty="0"/>
              <a:t>কখনও কখনও এটা জাতীয়তাবাদী আদর্শের মধ্য দিয়ে এর প্রকাশ ঘটিয়েছে, কমিউনিস্ট শাসনের অধঃপতিত ব্যবস্থার মধ্য দিয়ে প্রকাশ ঘটেছে এবং ডানপন্থী শাসন ব্যবস্থা মধ্যে দিয়েও এই ধরনের শাসন ব্যবস্থার প্রকাশ করেছে</a:t>
            </a:r>
            <a:endParaRPr lang="en-US" sz="2000" dirty="0"/>
          </a:p>
          <a:p>
            <a:r>
              <a:rPr lang="en-US" sz="2000" dirty="0"/>
              <a:t> </a:t>
            </a:r>
            <a:r>
              <a:rPr lang="bn-IN" sz="2000" dirty="0"/>
              <a:t>তবে পশ্চিমী তাত্ত্বিকরা ফ্যাসিবাদ এবং সাম্যবাদের সঙ্গে এই কর্তৃত্ববাদী শাসন ব্যবস্থার যোগসূত্রের দাবি করেন|</a:t>
            </a:r>
            <a:endParaRPr lang="en-US" sz="2000" dirty="0"/>
          </a:p>
          <a:p>
            <a:r>
              <a:rPr lang="bn-IN" sz="2200" dirty="0"/>
              <a:t>কর্তৃত্ববাদী শাসন ব্যবস্থার উদাহরণ স্বরূপ - ইতালিতে  মুসোলিনির শাসন ব্যবস্থাকে এবং জার্মানিতে হিটলারের শাসন ব্যবস্থা, স্পেনে ফ্রাঙ্ক শাসন ব্যবস্থা, পূর্বতন সোভিয়েত ইউনিয়নের স্তালিনের শাসন ব্যবস্থা এবং চীনের মাও জেদং উল্লেখ করা যায়</a:t>
            </a:r>
            <a:r>
              <a:rPr lang="en-US" sz="2200" dirty="0"/>
              <a:t>।</a:t>
            </a:r>
            <a:r>
              <a:rPr lang="bn-IN" sz="2400" dirty="0"/>
              <a:t> </a:t>
            </a:r>
            <a:endParaRPr lang="en-US" sz="2400" dirty="0"/>
          </a:p>
          <a:p>
            <a:r>
              <a:rPr lang="bn-IN" sz="2400" dirty="0"/>
              <a:t> বর্তমানে সৌদি আরব এবং ইরান</a:t>
            </a:r>
            <a:r>
              <a:rPr lang="en-US" sz="2400" dirty="0"/>
              <a:t>, </a:t>
            </a:r>
            <a:r>
              <a:rPr lang="bn-IN" sz="2400" dirty="0"/>
              <a:t>সিরিয়া এছাড়াও উত্তর কোরিয়া এবং চীনে এই কর্তৃত্ববাদী শাসন ব্যবস্থা বহাল আছে</a:t>
            </a:r>
            <a:endParaRPr lang="en-US" sz="2200" dirty="0"/>
          </a:p>
          <a:p>
            <a:endParaRPr lang="en-GB" sz="2200" dirty="0"/>
          </a:p>
        </p:txBody>
      </p:sp>
    </p:spTree>
  </p:cSld>
  <p:clrMapOvr>
    <a:masterClrMapping/>
  </p:clrMapOvr>
  <p:transition>
    <p:pull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762000"/>
            <a:ext cx="4572000" cy="4216539"/>
          </a:xfrm>
          <a:prstGeom prst="rect">
            <a:avLst/>
          </a:prstGeom>
        </p:spPr>
        <p:txBody>
          <a:bodyPr>
            <a:spAutoFit/>
          </a:bodyPr>
          <a:lstStyle/>
          <a:p>
            <a:endParaRPr lang="en-US" dirty="0"/>
          </a:p>
          <a:p>
            <a:endParaRPr lang="en-US" dirty="0"/>
          </a:p>
          <a:p>
            <a:r>
              <a:rPr lang="bn-IN" sz="2800" dirty="0"/>
              <a:t>প্লেটোর রিপাবলিক  গ্রন্থে এবং মেকিয়াভেলি দ্য প্রিন্স গ্রন্থে এবং টমাস হবসের লেখা পুস্তক লেভিয়াথান এবং রুশোর ‘জেনারেল  উইল’ এর</a:t>
            </a:r>
            <a:r>
              <a:rPr lang="en-US" sz="2800" dirty="0"/>
              <a:t> </a:t>
            </a:r>
            <a:r>
              <a:rPr lang="bn-IN" sz="2800" dirty="0"/>
              <a:t>ধারণা  এই ধরনের কর্তৃত্ববাদী শাসন ব্যবস্থার উল্লেখ করা হয়</a:t>
            </a:r>
            <a:endParaRPr lang="bn-IN" sz="2800" b="0" dirty="0"/>
          </a:p>
          <a:p>
            <a:br>
              <a:rPr lang="bn-IN" dirty="0"/>
            </a:br>
            <a:endParaRPr lang="en-GB" dirty="0"/>
          </a:p>
        </p:txBody>
      </p:sp>
    </p:spTree>
  </p:cSld>
  <p:clrMapOvr>
    <a:masterClrMapping/>
  </p:clrMapOvr>
  <p:transition>
    <p:wipe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TotalTime>
  <Words>120</Words>
  <Application>Microsoft Office PowerPoint</Application>
  <PresentationFormat>On-screen Show (4:3)</PresentationFormat>
  <Paragraphs>36</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কর্তৃত্ববাদ বা সামগ্রিকতাবাদ</vt:lpstr>
      <vt:lpstr>PowerPoint Presentation</vt:lpstr>
      <vt:lpstr>PowerPoint Presentation</vt:lpstr>
      <vt:lpstr>PowerPoint Presentation</vt:lpstr>
      <vt:lpstr>কর্তৃত্ববাদের বৈশিষ্ট্য</vt:lpstr>
      <vt:lpstr>কর্তৃত্ববাদের বৈশিষ্ট্য</vt:lpstr>
      <vt:lpstr>কর্তৃত্ববাদের বৈশিষ্ট্য</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কতৃত্ববাদ বা সামগ্রিকতাবাদ</dc:title>
  <dc:creator>Saddam</dc:creator>
  <cp:lastModifiedBy>917686033804</cp:lastModifiedBy>
  <cp:revision>19</cp:revision>
  <dcterms:created xsi:type="dcterms:W3CDTF">2022-01-13T15:22:33Z</dcterms:created>
  <dcterms:modified xsi:type="dcterms:W3CDTF">2022-01-14T17:37:30Z</dcterms:modified>
</cp:coreProperties>
</file>