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22/09/2023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22/09/2023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3E9CE1FD-F89B-6468-1DEC-8E2C9F5A9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044" y="-161364"/>
            <a:ext cx="8304009" cy="641468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জাতীয়তাবাদ</a:t>
            </a:r>
            <a:r>
              <a:rPr lang="en-US" sz="6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ও উপনিবেশিকতাবাদ </a:t>
            </a:r>
            <a:r>
              <a:rPr lang="en-US" sz="6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সম্পর্কে</a:t>
            </a:r>
            <a:r>
              <a:rPr lang="en-US" sz="6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6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ইকবালের</a:t>
            </a:r>
            <a:r>
              <a:rPr lang="en-US" sz="6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6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দৃষ্টিভঙ্গি</a:t>
            </a:r>
            <a:r>
              <a:rPr lang="en-US" sz="6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।</a:t>
            </a:r>
          </a:p>
          <a:p>
            <a:pPr algn="ctr"/>
            <a:r>
              <a:rPr lang="en-US" sz="5400" dirty="0" smtClean="0"/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সমন্বয়বাদকামি</a:t>
            </a:r>
            <a:r>
              <a:rPr lang="en-US" sz="4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থেকে</a:t>
            </a:r>
            <a:r>
              <a:rPr lang="en-US" sz="4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স্বতন্ত্র</a:t>
            </a:r>
            <a:r>
              <a:rPr lang="en-US" sz="2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মুসলিম</a:t>
            </a:r>
            <a:r>
              <a:rPr lang="en-US" sz="2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স্বায়ত্তশাসনের</a:t>
            </a:r>
            <a:r>
              <a:rPr lang="en-US" sz="2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দাবিদার</a:t>
            </a:r>
            <a:r>
              <a:rPr lang="en-US" sz="2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হিসাবে</a:t>
            </a:r>
            <a:r>
              <a:rPr lang="en-US" sz="20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 smtClean="0">
                <a:latin typeface="BenSenHandwriting" panose="02000500020000020004" pitchFamily="2" charset="0"/>
                <a:cs typeface="BenSenHandwriting" panose="02000500020000020004" pitchFamily="2" charset="0"/>
              </a:rPr>
              <a:t>ইকবাল</a:t>
            </a:r>
            <a:r>
              <a:rPr lang="en-US" sz="4000" smtClean="0">
                <a:latin typeface="BenSenHandwriting" panose="02000500020000020004" pitchFamily="2" charset="0"/>
                <a:cs typeface="BenSenHandwriting" panose="02000500020000020004" pitchFamily="2" charset="0"/>
              </a:rPr>
              <a:t>।</a:t>
            </a:r>
            <a:endParaRPr lang="en-US" sz="2000" dirty="0">
              <a:latin typeface="BenSenHandwriting" panose="02000500020000020004" pitchFamily="2" charset="0"/>
              <a:cs typeface="BenSenHandwriting" panose="02000500020000020004" pitchFamily="2" charset="0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9AF3354B-BEF4-670C-0F3C-2857C2274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47" y="202204"/>
            <a:ext cx="2953399" cy="5418667"/>
          </a:xfrm>
          <a:prstGeom prst="rect">
            <a:avLst/>
          </a:prstGeom>
          <a:effectLst>
            <a:innerShdw blurRad="63500" dist="101600" dir="54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DEFD38-E6AA-26A7-C917-D97BFF957A37}"/>
              </a:ext>
            </a:extLst>
          </p:cNvPr>
          <p:cNvSpPr txBox="1"/>
          <p:nvPr/>
        </p:nvSpPr>
        <p:spPr>
          <a:xfrm>
            <a:off x="5190564" y="454510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FB498-8F02-19CD-EB7B-BEC87FE2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297" y="867037"/>
            <a:ext cx="9603275" cy="1049235"/>
          </a:xfrm>
        </p:spPr>
        <p:txBody>
          <a:bodyPr/>
          <a:lstStyle/>
          <a:p>
            <a:r>
              <a:rPr lang="en-US" dirty="0" err="1">
                <a:solidFill>
                  <a:srgbClr val="FFC000"/>
                </a:solidFill>
              </a:rPr>
              <a:t>সমন্বয়বাদীতার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প্রতিক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হিসেবে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ইকবাল</a:t>
            </a:r>
            <a:r>
              <a:rPr lang="en-US" dirty="0"/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3E95E-5702-52F6-0151-98E029D2B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725" y="1682841"/>
            <a:ext cx="9603275" cy="344204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পরিচয়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কাশ্মীরে</a:t>
            </a:r>
            <a:r>
              <a:rPr lang="en-US" dirty="0"/>
              <a:t> </a:t>
            </a:r>
            <a:r>
              <a:rPr lang="en-US" dirty="0" err="1"/>
              <a:t>জন্ম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পলিটিক্যাল</a:t>
            </a:r>
            <a:r>
              <a:rPr lang="en-US" dirty="0"/>
              <a:t> </a:t>
            </a:r>
            <a:r>
              <a:rPr lang="en-US" dirty="0" err="1"/>
              <a:t>অ্যাক্টিভিটিস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কবি</a:t>
            </a:r>
            <a:r>
              <a:rPr lang="en-US" dirty="0"/>
              <a:t> </a:t>
            </a:r>
            <a:r>
              <a:rPr lang="en-US" dirty="0" err="1"/>
              <a:t>হিসাবে</a:t>
            </a:r>
            <a:r>
              <a:rPr lang="en-US" dirty="0"/>
              <a:t> ও </a:t>
            </a:r>
            <a:r>
              <a:rPr lang="en-US" dirty="0" err="1"/>
              <a:t>গ্রন্থ</a:t>
            </a:r>
            <a:r>
              <a:rPr lang="en-US" dirty="0"/>
              <a:t> </a:t>
            </a:r>
            <a:r>
              <a:rPr lang="en-US" dirty="0" err="1"/>
              <a:t>কার</a:t>
            </a:r>
            <a:r>
              <a:rPr lang="en-US" dirty="0"/>
              <a:t> </a:t>
            </a:r>
            <a:r>
              <a:rPr lang="en-US" dirty="0" err="1"/>
              <a:t>হিসাবে</a:t>
            </a:r>
            <a:r>
              <a:rPr lang="en-US" dirty="0"/>
              <a:t> </a:t>
            </a:r>
            <a:r>
              <a:rPr lang="en-US" dirty="0" err="1"/>
              <a:t>প্রচুর</a:t>
            </a:r>
            <a:r>
              <a:rPr lang="en-US" dirty="0"/>
              <a:t> </a:t>
            </a:r>
            <a:r>
              <a:rPr lang="en-US" dirty="0" err="1"/>
              <a:t>সুখ্যাতি</a:t>
            </a:r>
            <a:r>
              <a:rPr lang="en-US" dirty="0"/>
              <a:t> </a:t>
            </a:r>
            <a:r>
              <a:rPr lang="en-US" dirty="0" err="1"/>
              <a:t>লাভ</a:t>
            </a:r>
            <a:r>
              <a:rPr lang="en-US" dirty="0"/>
              <a:t> </a:t>
            </a:r>
            <a:r>
              <a:rPr lang="en-US" dirty="0" err="1"/>
              <a:t>করেছিলেন</a:t>
            </a:r>
            <a:r>
              <a:rPr lang="en-US" dirty="0"/>
              <a:t>। </a:t>
            </a:r>
            <a:r>
              <a:rPr lang="en-US" dirty="0" err="1"/>
              <a:t>ভারতের</a:t>
            </a:r>
            <a:r>
              <a:rPr lang="en-US" dirty="0"/>
              <a:t> </a:t>
            </a:r>
            <a:r>
              <a:rPr lang="en-US" dirty="0" err="1"/>
              <a:t>প্রসারেও</a:t>
            </a:r>
            <a:r>
              <a:rPr lang="en-US" dirty="0"/>
              <a:t> </a:t>
            </a:r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উৎসাহী</a:t>
            </a:r>
            <a:r>
              <a:rPr lang="en-US" dirty="0"/>
              <a:t> </a:t>
            </a:r>
            <a:r>
              <a:rPr lang="en-US" dirty="0" err="1"/>
              <a:t>ছিলেন</a:t>
            </a:r>
            <a:r>
              <a:rPr lang="en-US" dirty="0"/>
              <a:t>। </a:t>
            </a:r>
            <a:r>
              <a:rPr lang="en-US" dirty="0" err="1"/>
              <a:t>সারে</a:t>
            </a:r>
            <a:r>
              <a:rPr lang="en-US" dirty="0"/>
              <a:t> </a:t>
            </a:r>
            <a:r>
              <a:rPr lang="en-US" dirty="0" err="1"/>
              <a:t>জাহা</a:t>
            </a:r>
            <a:r>
              <a:rPr lang="en-US" dirty="0"/>
              <a:t> </a:t>
            </a:r>
            <a:r>
              <a:rPr lang="en-US" dirty="0" err="1"/>
              <a:t>সে</a:t>
            </a:r>
            <a:r>
              <a:rPr lang="en-US" dirty="0"/>
              <a:t> </a:t>
            </a:r>
            <a:r>
              <a:rPr lang="en-US" dirty="0" err="1"/>
              <a:t>আচ্ছা</a:t>
            </a:r>
            <a:r>
              <a:rPr lang="en-US" dirty="0"/>
              <a:t> </a:t>
            </a:r>
            <a:r>
              <a:rPr lang="en-US" dirty="0" err="1"/>
              <a:t>ওনার</a:t>
            </a:r>
            <a:r>
              <a:rPr lang="en-US" dirty="0"/>
              <a:t> </a:t>
            </a:r>
            <a:r>
              <a:rPr lang="en-US" dirty="0" err="1"/>
              <a:t>লেখা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রচনা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দেশের</a:t>
            </a:r>
            <a:r>
              <a:rPr lang="en-US" dirty="0"/>
              <a:t> </a:t>
            </a:r>
            <a:r>
              <a:rPr lang="en-US" dirty="0" err="1"/>
              <a:t>স্বাধীনতা</a:t>
            </a:r>
            <a:r>
              <a:rPr lang="en-US" dirty="0"/>
              <a:t> </a:t>
            </a:r>
            <a:r>
              <a:rPr lang="en-US" dirty="0" err="1"/>
              <a:t>বিষয়ক</a:t>
            </a:r>
            <a:r>
              <a:rPr lang="en-US" dirty="0"/>
              <a:t> </a:t>
            </a:r>
            <a:r>
              <a:rPr lang="en-US" dirty="0" err="1"/>
              <a:t>সংগীত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দেশাত্মবোধক</a:t>
            </a:r>
            <a:r>
              <a:rPr lang="en-US" dirty="0"/>
              <a:t> </a:t>
            </a:r>
            <a:r>
              <a:rPr lang="en-US" dirty="0" err="1"/>
              <a:t>সংগীত</a:t>
            </a:r>
            <a:r>
              <a:rPr lang="en-US" dirty="0"/>
              <a:t> </a:t>
            </a:r>
            <a:r>
              <a:rPr lang="en-US" dirty="0" err="1"/>
              <a:t>হিসাবে</a:t>
            </a:r>
            <a:r>
              <a:rPr lang="en-US" dirty="0"/>
              <a:t> </a:t>
            </a:r>
            <a:r>
              <a:rPr lang="en-US" dirty="0" err="1"/>
              <a:t>বর্তমানেও</a:t>
            </a:r>
            <a:r>
              <a:rPr lang="en-US" dirty="0"/>
              <a:t> </a:t>
            </a:r>
            <a:r>
              <a:rPr lang="en-US" dirty="0" err="1"/>
              <a:t>জনপ্রিয়</a:t>
            </a:r>
            <a:r>
              <a:rPr lang="en-US" dirty="0"/>
              <a:t>। </a:t>
            </a:r>
            <a:r>
              <a:rPr lang="en-US" dirty="0" err="1"/>
              <a:t>ইকবাল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দিকে</a:t>
            </a:r>
            <a:r>
              <a:rPr lang="en-US" dirty="0"/>
              <a:t> এ </a:t>
            </a:r>
            <a:r>
              <a:rPr lang="en-US" dirty="0" err="1"/>
              <a:t>দেশের</a:t>
            </a:r>
            <a:r>
              <a:rPr lang="en-US" dirty="0"/>
              <a:t> </a:t>
            </a:r>
            <a:r>
              <a:rPr lang="en-US" dirty="0" err="1"/>
              <a:t>গৌরব</a:t>
            </a:r>
            <a:r>
              <a:rPr lang="en-US" dirty="0"/>
              <a:t> </a:t>
            </a:r>
            <a:r>
              <a:rPr lang="en-US" dirty="0" err="1"/>
              <a:t>গাঁথা</a:t>
            </a:r>
            <a:r>
              <a:rPr lang="en-US" dirty="0"/>
              <a:t> ও </a:t>
            </a:r>
            <a:r>
              <a:rPr lang="en-US" dirty="0" err="1"/>
              <a:t>প্রাচীন</a:t>
            </a:r>
            <a:r>
              <a:rPr lang="en-US" dirty="0"/>
              <a:t> </a:t>
            </a:r>
            <a:r>
              <a:rPr lang="en-US" dirty="0" err="1"/>
              <a:t>ঐতিহ্যমন্ডিত</a:t>
            </a:r>
            <a:r>
              <a:rPr lang="en-US" dirty="0"/>
              <a:t> </a:t>
            </a:r>
            <a:r>
              <a:rPr lang="en-US" dirty="0" err="1"/>
              <a:t>বহু</a:t>
            </a:r>
            <a:r>
              <a:rPr lang="en-US" dirty="0"/>
              <a:t> </a:t>
            </a:r>
            <a:r>
              <a:rPr lang="en-US" dirty="0" err="1"/>
              <a:t>বিষয়</a:t>
            </a:r>
            <a:r>
              <a:rPr lang="en-US" dirty="0"/>
              <a:t> </a:t>
            </a:r>
            <a:r>
              <a:rPr lang="en-US" dirty="0" err="1"/>
              <a:t>নিয়ে</a:t>
            </a:r>
            <a:r>
              <a:rPr lang="en-US" dirty="0"/>
              <a:t> </a:t>
            </a:r>
            <a:r>
              <a:rPr lang="en-US" dirty="0" err="1"/>
              <a:t>আগ্রহ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করতেন</a:t>
            </a:r>
            <a:r>
              <a:rPr lang="en-US" dirty="0"/>
              <a:t>।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নিজেকে</a:t>
            </a:r>
            <a:r>
              <a:rPr lang="en-US" dirty="0"/>
              <a:t> এ </a:t>
            </a:r>
            <a:r>
              <a:rPr lang="en-US" dirty="0" err="1"/>
              <a:t>দেশের</a:t>
            </a:r>
            <a:r>
              <a:rPr lang="en-US" dirty="0"/>
              <a:t> </a:t>
            </a:r>
            <a:r>
              <a:rPr lang="en-US" dirty="0" err="1"/>
              <a:t>একজন</a:t>
            </a:r>
            <a:r>
              <a:rPr lang="en-US" dirty="0"/>
              <a:t> </a:t>
            </a:r>
            <a:r>
              <a:rPr lang="en-US" dirty="0" err="1"/>
              <a:t>জাতীয়তাবোধে</a:t>
            </a:r>
            <a:r>
              <a:rPr lang="en-US" dirty="0"/>
              <a:t> </a:t>
            </a:r>
            <a:r>
              <a:rPr lang="en-US" dirty="0" err="1"/>
              <a:t>উদ্বুদ্ধ</a:t>
            </a:r>
            <a:r>
              <a:rPr lang="en-US" dirty="0"/>
              <a:t> </a:t>
            </a:r>
            <a:r>
              <a:rPr lang="en-US" dirty="0" err="1"/>
              <a:t>হিসাবে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ধরেছেন</a:t>
            </a:r>
            <a:r>
              <a:rPr lang="en-US" dirty="0"/>
              <a:t> </a:t>
            </a:r>
            <a:r>
              <a:rPr lang="en-US" dirty="0" err="1"/>
              <a:t>কিন্তু</a:t>
            </a:r>
            <a:r>
              <a:rPr lang="en-US" dirty="0"/>
              <a:t> </a:t>
            </a:r>
            <a:r>
              <a:rPr lang="en-US" dirty="0" err="1"/>
              <a:t>ছাত্র</a:t>
            </a:r>
            <a:r>
              <a:rPr lang="en-US" dirty="0"/>
              <a:t> </a:t>
            </a:r>
            <a:r>
              <a:rPr lang="en-US" dirty="0" err="1"/>
              <a:t>হিসাবে</a:t>
            </a:r>
            <a:r>
              <a:rPr lang="en-US" dirty="0"/>
              <a:t> </a:t>
            </a:r>
            <a:r>
              <a:rPr lang="en-US" dirty="0" err="1"/>
              <a:t>বিদেশ</a:t>
            </a:r>
            <a:r>
              <a:rPr lang="en-US" dirty="0"/>
              <a:t> </a:t>
            </a:r>
            <a:r>
              <a:rPr lang="en-US" dirty="0" err="1"/>
              <a:t>ভ্রমণের</a:t>
            </a:r>
            <a:r>
              <a:rPr lang="en-US" dirty="0"/>
              <a:t> </a:t>
            </a:r>
            <a:r>
              <a:rPr lang="en-US" dirty="0" err="1"/>
              <a:t>পর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দৃষ্টিভঙ্গি</a:t>
            </a:r>
            <a:r>
              <a:rPr lang="en-US" dirty="0"/>
              <a:t> </a:t>
            </a:r>
            <a:r>
              <a:rPr lang="en-US" dirty="0" err="1"/>
              <a:t>পরিবর্তিত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অনেক</a:t>
            </a:r>
            <a:r>
              <a:rPr lang="en-US" dirty="0"/>
              <a:t> </a:t>
            </a:r>
            <a:r>
              <a:rPr lang="en-US" dirty="0" err="1"/>
              <a:t>তাত্ত্বিক</a:t>
            </a:r>
            <a:r>
              <a:rPr lang="en-US" dirty="0"/>
              <a:t> </a:t>
            </a:r>
            <a:r>
              <a:rPr lang="en-US" dirty="0" err="1"/>
              <a:t>মনে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।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2950F0B-C672-1544-BE1D-217AAABED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841"/>
            <a:ext cx="2334328" cy="297518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53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9DAD2-50A7-0162-02F2-1CF92A6E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মুসলিমলীগ</a:t>
            </a:r>
            <a:r>
              <a:rPr lang="en-US" dirty="0">
                <a:solidFill>
                  <a:srgbClr val="002060"/>
                </a:solidFill>
              </a:rPr>
              <a:t>  ও </a:t>
            </a:r>
            <a:r>
              <a:rPr lang="en-US" dirty="0" err="1">
                <a:solidFill>
                  <a:srgbClr val="002060"/>
                </a:solidFill>
              </a:rPr>
              <a:t>ইকবাল</a:t>
            </a:r>
            <a:r>
              <a:rPr lang="en-US" dirty="0">
                <a:solidFill>
                  <a:srgbClr val="002060"/>
                </a:solidFill>
              </a:rPr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995976-9B86-B211-FFB6-6F4485A6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725" y="1703693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সৈয়দ</a:t>
            </a:r>
            <a:r>
              <a:rPr lang="en-US" dirty="0"/>
              <a:t> </a:t>
            </a:r>
            <a:r>
              <a:rPr lang="en-US" dirty="0" err="1"/>
              <a:t>আহমেদ</a:t>
            </a:r>
            <a:r>
              <a:rPr lang="en-US" dirty="0"/>
              <a:t> </a:t>
            </a:r>
            <a:r>
              <a:rPr lang="en-US" dirty="0" err="1"/>
              <a:t>খান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বিংশ</a:t>
            </a:r>
            <a:r>
              <a:rPr lang="en-US" dirty="0"/>
              <a:t> </a:t>
            </a:r>
            <a:r>
              <a:rPr lang="en-US" dirty="0" err="1"/>
              <a:t>শতাব্দীর</a:t>
            </a:r>
            <a:r>
              <a:rPr lang="en-US" dirty="0"/>
              <a:t> </a:t>
            </a:r>
            <a:r>
              <a:rPr lang="en-US" dirty="0" err="1"/>
              <a:t>আগেই</a:t>
            </a:r>
            <a:r>
              <a:rPr lang="en-US" dirty="0"/>
              <a:t> </a:t>
            </a:r>
            <a:r>
              <a:rPr lang="en-US" dirty="0" err="1"/>
              <a:t>মৃত্যু</a:t>
            </a:r>
            <a:r>
              <a:rPr lang="en-US" dirty="0"/>
              <a:t> </a:t>
            </a:r>
            <a:r>
              <a:rPr lang="en-US" dirty="0" err="1"/>
              <a:t>ঘটলেও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বহু</a:t>
            </a:r>
            <a:r>
              <a:rPr lang="en-US" dirty="0"/>
              <a:t> </a:t>
            </a:r>
            <a:r>
              <a:rPr lang="en-US" dirty="0" err="1"/>
              <a:t>অনুগামী</a:t>
            </a:r>
            <a:r>
              <a:rPr lang="en-US" dirty="0"/>
              <a:t> </a:t>
            </a:r>
            <a:r>
              <a:rPr lang="en-US" dirty="0" err="1"/>
              <a:t>রয়েছে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ভাবধারাকে</a:t>
            </a:r>
            <a:r>
              <a:rPr lang="en-US" dirty="0"/>
              <a:t> </a:t>
            </a:r>
            <a:r>
              <a:rPr lang="en-US" dirty="0" err="1"/>
              <a:t>বহন</a:t>
            </a:r>
            <a:r>
              <a:rPr lang="en-US" dirty="0"/>
              <a:t> </a:t>
            </a:r>
            <a:r>
              <a:rPr lang="en-US" dirty="0" err="1"/>
              <a:t>করবার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। </a:t>
            </a:r>
            <a:r>
              <a:rPr lang="en-US" dirty="0" err="1"/>
              <a:t>বিংশ</a:t>
            </a:r>
            <a:r>
              <a:rPr lang="en-US" dirty="0"/>
              <a:t> </a:t>
            </a:r>
            <a:r>
              <a:rPr lang="en-US" dirty="0" err="1"/>
              <a:t>শতাব্দীতে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বহু</a:t>
            </a:r>
            <a:r>
              <a:rPr lang="en-US" dirty="0"/>
              <a:t> </a:t>
            </a:r>
            <a:r>
              <a:rPr lang="en-US" dirty="0" err="1"/>
              <a:t>তরুণ</a:t>
            </a:r>
            <a:r>
              <a:rPr lang="en-US" dirty="0"/>
              <a:t> </a:t>
            </a:r>
            <a:r>
              <a:rPr lang="en-US" dirty="0" err="1"/>
              <a:t>যুবক</a:t>
            </a:r>
            <a:r>
              <a:rPr lang="en-US" dirty="0"/>
              <a:t> </a:t>
            </a:r>
            <a:r>
              <a:rPr lang="en-US" dirty="0" err="1"/>
              <a:t>মুসলিমরা</a:t>
            </a:r>
            <a:r>
              <a:rPr lang="en-US" dirty="0"/>
              <a:t> </a:t>
            </a:r>
            <a:r>
              <a:rPr lang="en-US" dirty="0" err="1"/>
              <a:t>রাজনীতি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উৎসাহী</a:t>
            </a:r>
            <a:r>
              <a:rPr lang="en-US" dirty="0"/>
              <a:t> </a:t>
            </a:r>
            <a:r>
              <a:rPr lang="en-US" dirty="0" err="1"/>
              <a:t>তখন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জাতীয়</a:t>
            </a:r>
            <a:r>
              <a:rPr lang="en-US" dirty="0"/>
              <a:t> </a:t>
            </a:r>
            <a:r>
              <a:rPr lang="en-US" dirty="0" err="1"/>
              <a:t>কংগ্রেস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দূরে</a:t>
            </a:r>
            <a:r>
              <a:rPr lang="en-US" dirty="0"/>
              <a:t> </a:t>
            </a:r>
            <a:r>
              <a:rPr lang="en-US" dirty="0" err="1"/>
              <a:t>রাখবার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প্রতিষ্ঠা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মুসলিম</a:t>
            </a:r>
            <a:r>
              <a:rPr lang="en-US" dirty="0"/>
              <a:t> </a:t>
            </a:r>
            <a:r>
              <a:rPr lang="en-US" dirty="0" err="1"/>
              <a:t>সমাজের</a:t>
            </a:r>
            <a:r>
              <a:rPr lang="en-US" dirty="0"/>
              <a:t> </a:t>
            </a:r>
            <a:r>
              <a:rPr lang="en-US" dirty="0" err="1"/>
              <a:t>তৎকালীন</a:t>
            </a:r>
            <a:r>
              <a:rPr lang="en-US" dirty="0"/>
              <a:t> </a:t>
            </a:r>
            <a:r>
              <a:rPr lang="en-US" dirty="0" err="1"/>
              <a:t>স্বার্থ</a:t>
            </a:r>
            <a:r>
              <a:rPr lang="en-US" dirty="0"/>
              <a:t> </a:t>
            </a:r>
            <a:r>
              <a:rPr lang="en-US" dirty="0" err="1"/>
              <a:t>সংরক্ষণ</a:t>
            </a:r>
            <a:r>
              <a:rPr lang="en-US" dirty="0"/>
              <a:t> </a:t>
            </a:r>
            <a:r>
              <a:rPr lang="en-US" dirty="0" err="1"/>
              <a:t>বিষয়ক</a:t>
            </a:r>
            <a:r>
              <a:rPr lang="en-US" dirty="0"/>
              <a:t> </a:t>
            </a:r>
            <a:r>
              <a:rPr lang="en-US" dirty="0" err="1"/>
              <a:t>সংগঠন</a:t>
            </a:r>
            <a:r>
              <a:rPr lang="en-US" dirty="0"/>
              <a:t> </a:t>
            </a:r>
            <a:r>
              <a:rPr lang="en-US" dirty="0" err="1"/>
              <a:t>মুসলিম</a:t>
            </a:r>
            <a:r>
              <a:rPr lang="en-US" dirty="0"/>
              <a:t> </a:t>
            </a:r>
            <a:r>
              <a:rPr lang="en-US" dirty="0" err="1"/>
              <a:t>লীগ</a:t>
            </a:r>
            <a:r>
              <a:rPr lang="en-US" dirty="0"/>
              <a:t>। </a:t>
            </a:r>
            <a:r>
              <a:rPr lang="en-US" dirty="0" err="1"/>
              <a:t>প্রসঙ্গত</a:t>
            </a:r>
            <a:r>
              <a:rPr lang="en-US" dirty="0"/>
              <a:t> </a:t>
            </a:r>
            <a:r>
              <a:rPr lang="en-US" dirty="0" err="1"/>
              <a:t>বিদেশ</a:t>
            </a:r>
            <a:r>
              <a:rPr lang="en-US" dirty="0"/>
              <a:t> </a:t>
            </a:r>
            <a:r>
              <a:rPr lang="en-US" dirty="0" err="1"/>
              <a:t>ভ্রমণ</a:t>
            </a:r>
            <a:r>
              <a:rPr lang="en-US" dirty="0"/>
              <a:t> </a:t>
            </a:r>
            <a:r>
              <a:rPr lang="en-US" dirty="0" err="1"/>
              <a:t>কালে</a:t>
            </a:r>
            <a:r>
              <a:rPr lang="en-US" dirty="0"/>
              <a:t> </a:t>
            </a:r>
            <a:r>
              <a:rPr lang="en-US" dirty="0" err="1"/>
              <a:t>পাশ্চাত্যের</a:t>
            </a:r>
            <a:r>
              <a:rPr lang="en-US" dirty="0"/>
              <a:t> </a:t>
            </a:r>
            <a:r>
              <a:rPr lang="en-US" dirty="0" err="1"/>
              <a:t>যুক্তিবাদী</a:t>
            </a:r>
            <a:r>
              <a:rPr lang="en-US" dirty="0"/>
              <a:t> </a:t>
            </a:r>
            <a:r>
              <a:rPr lang="en-US" dirty="0" err="1"/>
              <a:t>সংস্পর্শে</a:t>
            </a:r>
            <a:r>
              <a:rPr lang="en-US" dirty="0"/>
              <a:t> </a:t>
            </a:r>
            <a:r>
              <a:rPr lang="en-US" dirty="0" err="1"/>
              <a:t>আসেন</a:t>
            </a:r>
            <a:r>
              <a:rPr lang="en-US" dirty="0"/>
              <a:t> </a:t>
            </a:r>
            <a:r>
              <a:rPr lang="en-US" dirty="0" err="1"/>
              <a:t>ইকবাল</a:t>
            </a:r>
            <a:r>
              <a:rPr lang="en-US" dirty="0"/>
              <a:t> </a:t>
            </a:r>
            <a:r>
              <a:rPr lang="en-US" dirty="0" err="1"/>
              <a:t>অন্যদিকে</a:t>
            </a:r>
            <a:r>
              <a:rPr lang="en-US" dirty="0"/>
              <a:t> </a:t>
            </a:r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পাশ্চাত্যের</a:t>
            </a:r>
            <a:r>
              <a:rPr lang="en-US" dirty="0"/>
              <a:t> </a:t>
            </a:r>
            <a:r>
              <a:rPr lang="en-US" dirty="0" err="1"/>
              <a:t>ইসলামবিরোধী</a:t>
            </a:r>
            <a:r>
              <a:rPr lang="en-US" dirty="0"/>
              <a:t> </a:t>
            </a:r>
            <a:r>
              <a:rPr lang="en-US" dirty="0" err="1"/>
              <a:t>মনোভাব</a:t>
            </a:r>
            <a:r>
              <a:rPr lang="en-US" dirty="0"/>
              <a:t> </a:t>
            </a:r>
            <a:r>
              <a:rPr lang="en-US" dirty="0" err="1"/>
              <a:t>লক্ষ্য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দেখে</a:t>
            </a:r>
            <a:r>
              <a:rPr lang="en-US" dirty="0"/>
              <a:t> </a:t>
            </a:r>
            <a:r>
              <a:rPr lang="en-US" dirty="0" err="1"/>
              <a:t>গোটা</a:t>
            </a:r>
            <a:r>
              <a:rPr lang="en-US" dirty="0"/>
              <a:t> </a:t>
            </a:r>
            <a:r>
              <a:rPr lang="en-US" dirty="0" err="1"/>
              <a:t>বিশ্বের</a:t>
            </a:r>
            <a:r>
              <a:rPr lang="en-US" dirty="0"/>
              <a:t> </a:t>
            </a:r>
            <a:r>
              <a:rPr lang="en-US" dirty="0" err="1"/>
              <a:t>ইসলাম</a:t>
            </a:r>
            <a:r>
              <a:rPr lang="en-US" dirty="0"/>
              <a:t> </a:t>
            </a:r>
            <a:r>
              <a:rPr lang="en-US" dirty="0" err="1"/>
              <a:t>সম্প্রদায়ের</a:t>
            </a:r>
            <a:r>
              <a:rPr lang="en-US" dirty="0"/>
              <a:t> </a:t>
            </a:r>
            <a:r>
              <a:rPr lang="en-US" dirty="0" err="1"/>
              <a:t>হয়ে</a:t>
            </a:r>
            <a:r>
              <a:rPr lang="en-US" dirty="0"/>
              <a:t> </a:t>
            </a:r>
            <a:r>
              <a:rPr lang="en-US" dirty="0" err="1"/>
              <a:t>নিরাপত্তাজনিত</a:t>
            </a:r>
            <a:r>
              <a:rPr lang="en-US" dirty="0"/>
              <a:t> </a:t>
            </a:r>
            <a:r>
              <a:rPr lang="en-US" dirty="0" err="1"/>
              <a:t>সংশয়ে</a:t>
            </a:r>
            <a:r>
              <a:rPr lang="en-US" dirty="0"/>
              <a:t> </a:t>
            </a:r>
            <a:r>
              <a:rPr lang="en-US" dirty="0" err="1"/>
              <a:t>ভুগতে</a:t>
            </a:r>
            <a:r>
              <a:rPr lang="en-US" dirty="0"/>
              <a:t> </a:t>
            </a:r>
            <a:r>
              <a:rPr lang="en-US" dirty="0" err="1"/>
              <a:t>থাকেন</a:t>
            </a:r>
            <a:r>
              <a:rPr lang="en-US" dirty="0"/>
              <a:t>।</a:t>
            </a:r>
          </a:p>
          <a:p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লন্ডনে</a:t>
            </a:r>
            <a:r>
              <a:rPr lang="en-US" dirty="0"/>
              <a:t> </a:t>
            </a:r>
            <a:r>
              <a:rPr lang="en-US" dirty="0" err="1"/>
              <a:t>সদ্য</a:t>
            </a:r>
            <a:r>
              <a:rPr lang="en-US" dirty="0"/>
              <a:t> </a:t>
            </a:r>
            <a:r>
              <a:rPr lang="en-US" dirty="0" err="1"/>
              <a:t>প্রতিষ্ঠিত</a:t>
            </a:r>
            <a:r>
              <a:rPr lang="en-US" dirty="0"/>
              <a:t> </a:t>
            </a:r>
            <a:r>
              <a:rPr lang="en-US" dirty="0" err="1"/>
              <a:t>ইন্ডিয়ান</a:t>
            </a:r>
            <a:r>
              <a:rPr lang="en-US" dirty="0"/>
              <a:t> </a:t>
            </a:r>
            <a:r>
              <a:rPr lang="en-US" dirty="0" err="1"/>
              <a:t>মুসলিম</a:t>
            </a:r>
            <a:r>
              <a:rPr lang="en-US" dirty="0"/>
              <a:t> </a:t>
            </a:r>
            <a:r>
              <a:rPr lang="en-US" dirty="0" err="1"/>
              <a:t>লীগের</a:t>
            </a:r>
            <a:r>
              <a:rPr lang="en-US" dirty="0"/>
              <a:t> </a:t>
            </a:r>
            <a:r>
              <a:rPr lang="en-US" dirty="0" err="1"/>
              <a:t>ব্রিটিশ</a:t>
            </a:r>
            <a:r>
              <a:rPr lang="en-US" dirty="0"/>
              <a:t> </a:t>
            </a:r>
            <a:r>
              <a:rPr lang="en-US" dirty="0" err="1"/>
              <a:t>শাখার</a:t>
            </a:r>
            <a:r>
              <a:rPr lang="en-US" dirty="0"/>
              <a:t> </a:t>
            </a:r>
            <a:r>
              <a:rPr lang="en-US" dirty="0" err="1"/>
              <a:t>কার্যনির্বাহী</a:t>
            </a:r>
            <a:r>
              <a:rPr lang="en-US" dirty="0"/>
              <a:t> </a:t>
            </a:r>
            <a:r>
              <a:rPr lang="en-US" dirty="0" err="1"/>
              <a:t>সভার</a:t>
            </a:r>
            <a:r>
              <a:rPr lang="en-US" dirty="0"/>
              <a:t> </a:t>
            </a:r>
            <a:r>
              <a:rPr lang="en-US" dirty="0" err="1"/>
              <a:t>সদস্য</a:t>
            </a:r>
            <a:r>
              <a:rPr lang="en-US" dirty="0"/>
              <a:t>  </a:t>
            </a:r>
            <a:r>
              <a:rPr lang="en-US" dirty="0" err="1"/>
              <a:t>হন</a:t>
            </a:r>
            <a:r>
              <a:rPr lang="en-US" dirty="0"/>
              <a:t>। </a:t>
            </a:r>
            <a:r>
              <a:rPr lang="en-US" dirty="0" err="1"/>
              <a:t>এরপর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পূর্বের</a:t>
            </a:r>
            <a:r>
              <a:rPr lang="en-US" dirty="0"/>
              <a:t> </a:t>
            </a:r>
            <a:r>
              <a:rPr lang="en-US" dirty="0" err="1"/>
              <a:t>অবস্থান</a:t>
            </a:r>
            <a:r>
              <a:rPr lang="en-US" dirty="0"/>
              <a:t> </a:t>
            </a:r>
            <a:r>
              <a:rPr lang="en-US" dirty="0" err="1"/>
              <a:t>খুব</a:t>
            </a:r>
            <a:r>
              <a:rPr lang="en-US" dirty="0"/>
              <a:t> </a:t>
            </a:r>
            <a:r>
              <a:rPr lang="en-US" dirty="0" err="1"/>
              <a:t>দ্রুত</a:t>
            </a:r>
            <a:r>
              <a:rPr lang="en-US" dirty="0"/>
              <a:t>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হতে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2FDB54F-9648-FD8F-BA46-8A6BE93F0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21" y="1703693"/>
            <a:ext cx="2665516" cy="36164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5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16F1A-5D9E-627E-125C-6B85B65D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725" y="599501"/>
            <a:ext cx="9603275" cy="1049235"/>
          </a:xfrm>
        </p:spPr>
        <p:txBody>
          <a:bodyPr/>
          <a:lstStyle/>
          <a:p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বিদেশ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ফেরতের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পরবর্তী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পর্যায়ে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জাতীয়তাবাদ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সম্পর্কে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অভিমত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EFE34C-BE1F-CCDA-D389-25171752D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725" y="1784553"/>
            <a:ext cx="9603275" cy="44097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১৯৩০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সালে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অল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ইন্ডিয়া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লীগের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এলাহাবাদ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অধিবেশনে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বক্তৃতা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সিদ্ধান্তে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আসেন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ভবিষ্য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ৎ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রাষ্ট্র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পাকিস্তানের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আর্থিক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প্রেরণা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উৎসই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বক্তৃতা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পাকিস্তানের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আর্থিক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জনক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তাত্ত্বিক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বক্তৃতার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প্রথম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অংশেই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ঐকান্তিক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আশা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পাঞ্জাব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উত্তর-পশ্চিম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সীমান্ত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প্রদেশ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সিন্ধু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বালুচিস্থান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মিলে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সুসংবদ্ধ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রাষ্ট্র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গড়ে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উঠবে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এটাই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অভিন্তব্য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বক্তৃতার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পরবর্তী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অংশে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উপমহাদেশের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ক্ষমতার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ভারসাম্য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বজায়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শান্তি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বিরাজ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স্বতন্ত্র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রাজনৈতিক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অস্তিত্ব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সভ্যতার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সংস্কৃতি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শিক্ষার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ঐতিহ্য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জাগরণ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ঘটবে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আধুনিক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ভাবনা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সংস্পর্শে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আসার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সুযোগ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স্পষ্ট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দেন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স্বতন্ত্র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পাকিস্তান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রাষ্ট্র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কিন্তু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ভারতীয়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যুক্তরাষ্ট্রের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অন্তর্ভুক্ত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এখানেই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ইকবালের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সঙ্গে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জিন্নার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পার্থক্য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ৎ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মতানৈক্য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বর্তমান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আরো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দাবি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ঐ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সমস্ত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মধ্যসিত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অঞ্চল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গুলি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স্বতন্ত্র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বজায়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যুক্তরাষ্ট্রীয়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আইনসভার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আইনসভার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তৃতীয়াংশ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তৃতীয়াংশ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আসন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মুসলিমদের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সংরক্ষিত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স্পষ্ট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মন্তব্য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ব্রিটিশ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ভারতের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বাইরে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আলাদা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রাষ্ট্রের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দাবি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তুলছেন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বিশ্বব্যাপী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ধর্মের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আবহাওয়া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আনুগত্য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ইউরোপীয়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জাতীয়তাবাদের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চরম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বিরোধী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তোলে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জাতীয়তাবাদ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যদি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জাতিতে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বিভক্ত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পড়ে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তাহলে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আবহও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বিনষ্ট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। 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মুসলিম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বিশ্ব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ভ্রাতৃত্ববোধের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ইসলামী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ঐতিহ্য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বিচ্ছিন্ন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নানা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জাতিতে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বিভক্ত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সংকীর্ণ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ভূখণ্ড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কেন্দ্রিক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অযাচিত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জাতীয়তা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বোধের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পতিত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তিনি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ইউরোপীয়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জাতির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রাষ্ট্রের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ব্যতীত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বিশ্বজনীন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বধির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বিকাশ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ঘটাতে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জাগরণ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ঘটাতে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চেয়েছিলেন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ভিত্তি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তৌহিদ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মিল্লাত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ৎ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ধর্মের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মিল্লাত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তৌহিদ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আদর্শের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নবীর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আস্থার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500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দ্বারা</a:t>
            </a:r>
            <a:r>
              <a:rPr lang="en-US" sz="1500" dirty="0">
                <a:latin typeface="Kalpurush" panose="02000600000000000000" pitchFamily="2" charset="0"/>
                <a:cs typeface="Kalpurush" panose="02000600000000000000" pitchFamily="2" charset="0"/>
              </a:rPr>
              <a:t>।             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1A2139E-D65D-5B9D-205E-B19794E74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5" y="1648736"/>
            <a:ext cx="2532529" cy="2536046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707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477ED6-F5F3-A5D3-6E1F-9A0A4A19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057036" y="980718"/>
            <a:ext cx="7826915" cy="3814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উপনিবেশিকতাবাদ </a:t>
            </a:r>
            <a:r>
              <a:rPr lang="en-US" dirty="0" err="1">
                <a:solidFill>
                  <a:srgbClr val="FF0000"/>
                </a:solidFill>
              </a:rPr>
              <a:t>সম্বন্ধে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ইকবালের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অবস্থান</a:t>
            </a:r>
            <a:r>
              <a:rPr lang="en-US" dirty="0">
                <a:solidFill>
                  <a:srgbClr val="FF0000"/>
                </a:solidFill>
              </a:rPr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8D8497-7F25-5042-F074-3FB6DF173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374" y="2454999"/>
            <a:ext cx="10171614" cy="262849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জীবনের</a:t>
            </a:r>
            <a:r>
              <a:rPr lang="en-US" dirty="0"/>
              <a:t> </a:t>
            </a:r>
            <a:r>
              <a:rPr lang="en-US" dirty="0" err="1"/>
              <a:t>শেষ</a:t>
            </a:r>
            <a:r>
              <a:rPr lang="en-US" dirty="0"/>
              <a:t> </a:t>
            </a:r>
            <a:r>
              <a:rPr lang="en-US" dirty="0" err="1"/>
              <a:t>দিকে</a:t>
            </a:r>
            <a:r>
              <a:rPr lang="en-US" dirty="0"/>
              <a:t> </a:t>
            </a:r>
            <a:r>
              <a:rPr lang="en-US" dirty="0" err="1"/>
              <a:t>লেখা</a:t>
            </a:r>
            <a:r>
              <a:rPr lang="en-US" dirty="0"/>
              <a:t> </a:t>
            </a:r>
            <a:r>
              <a:rPr lang="en-US" dirty="0" err="1"/>
              <a:t>নানা</a:t>
            </a:r>
            <a:r>
              <a:rPr lang="en-US" dirty="0"/>
              <a:t> </a:t>
            </a:r>
            <a:r>
              <a:rPr lang="en-US" dirty="0" err="1"/>
              <a:t>প্রবন্ধে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উপনিবেশিকতা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বিরোধী</a:t>
            </a:r>
            <a:r>
              <a:rPr lang="en-US" dirty="0"/>
              <a:t> </a:t>
            </a:r>
            <a:r>
              <a:rPr lang="en-US" dirty="0" err="1"/>
              <a:t>অবস্থান</a:t>
            </a:r>
            <a:r>
              <a:rPr lang="en-US" dirty="0"/>
              <a:t> </a:t>
            </a:r>
            <a:r>
              <a:rPr lang="en-US" dirty="0" err="1"/>
              <a:t>স্পষ্ট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সুতরাং</a:t>
            </a:r>
            <a:r>
              <a:rPr lang="en-US" dirty="0"/>
              <a:t> </a:t>
            </a:r>
            <a:r>
              <a:rPr lang="en-US" dirty="0" err="1"/>
              <a:t>তিনি</a:t>
            </a:r>
            <a:r>
              <a:rPr lang="en-US" dirty="0"/>
              <a:t> ১৯৩৬ </a:t>
            </a:r>
            <a:r>
              <a:rPr lang="en-US" dirty="0" err="1"/>
              <a:t>সালে</a:t>
            </a:r>
            <a:r>
              <a:rPr lang="en-US" dirty="0"/>
              <a:t> </a:t>
            </a:r>
            <a:r>
              <a:rPr lang="en-US" dirty="0" err="1"/>
              <a:t>লেখা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প্রবন্ধে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মন্তব্য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 </a:t>
            </a:r>
            <a:r>
              <a:rPr lang="en-US" dirty="0" err="1"/>
              <a:t>তাই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ব্রিটিশ</a:t>
            </a:r>
            <a:r>
              <a:rPr lang="en-US" dirty="0"/>
              <a:t> </a:t>
            </a:r>
            <a:r>
              <a:rPr lang="en-US" dirty="0" err="1"/>
              <a:t>বিরোধিতার</a:t>
            </a:r>
            <a:r>
              <a:rPr lang="en-US" dirty="0"/>
              <a:t> </a:t>
            </a:r>
            <a:r>
              <a:rPr lang="en-US" dirty="0" err="1"/>
              <a:t>লক্ষণ</a:t>
            </a:r>
            <a:r>
              <a:rPr lang="en-US" dirty="0"/>
              <a:t>। </a:t>
            </a:r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সেই</a:t>
            </a:r>
            <a:r>
              <a:rPr lang="en-US" dirty="0"/>
              <a:t> </a:t>
            </a:r>
            <a:r>
              <a:rPr lang="en-US" dirty="0" err="1"/>
              <a:t>প্রবন্ধে</a:t>
            </a:r>
            <a:r>
              <a:rPr lang="en-US" dirty="0"/>
              <a:t> </a:t>
            </a:r>
            <a:r>
              <a:rPr lang="en-US" dirty="0" err="1"/>
              <a:t>মন্তব্য</a:t>
            </a:r>
            <a:r>
              <a:rPr lang="en-US" dirty="0"/>
              <a:t> </a:t>
            </a:r>
            <a:r>
              <a:rPr lang="en-US" dirty="0" err="1"/>
              <a:t>করেছেন</a:t>
            </a:r>
            <a:r>
              <a:rPr lang="en-US" dirty="0"/>
              <a:t> </a:t>
            </a:r>
            <a:r>
              <a:rPr lang="en-US" dirty="0" err="1"/>
              <a:t>ব্রিটিশ</a:t>
            </a:r>
            <a:r>
              <a:rPr lang="en-US" dirty="0"/>
              <a:t> </a:t>
            </a:r>
            <a:r>
              <a:rPr lang="en-US" dirty="0" err="1"/>
              <a:t>শাসনের</a:t>
            </a:r>
            <a:r>
              <a:rPr lang="en-US" dirty="0"/>
              <a:t> </a:t>
            </a:r>
            <a:r>
              <a:rPr lang="en-US" dirty="0" err="1"/>
              <a:t>হাত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মুক্তির</a:t>
            </a:r>
            <a:r>
              <a:rPr lang="en-US" dirty="0"/>
              <a:t> </a:t>
            </a:r>
            <a:r>
              <a:rPr lang="en-US" dirty="0" err="1"/>
              <a:t>দাবি</a:t>
            </a:r>
            <a:r>
              <a:rPr lang="en-US" dirty="0"/>
              <a:t> </a:t>
            </a:r>
            <a:r>
              <a:rPr lang="en-US" dirty="0" err="1"/>
              <a:t>সবচাইতে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।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প্রাথমিক</a:t>
            </a:r>
            <a:r>
              <a:rPr lang="en-US" dirty="0"/>
              <a:t> </a:t>
            </a:r>
            <a:r>
              <a:rPr lang="en-US" dirty="0" err="1"/>
              <a:t>আয়োজন</a:t>
            </a:r>
            <a:r>
              <a:rPr lang="en-US" dirty="0"/>
              <a:t> </a:t>
            </a:r>
            <a:r>
              <a:rPr lang="en-US" dirty="0" err="1"/>
              <a:t>হলেও</a:t>
            </a:r>
            <a:r>
              <a:rPr lang="en-US" dirty="0"/>
              <a:t> </a:t>
            </a:r>
            <a:r>
              <a:rPr lang="en-US" dirty="0" err="1"/>
              <a:t>হিন্দু</a:t>
            </a:r>
            <a:r>
              <a:rPr lang="en-US" dirty="0"/>
              <a:t> </a:t>
            </a:r>
            <a:r>
              <a:rPr lang="en-US" dirty="0" err="1"/>
              <a:t>নেত্রী</a:t>
            </a:r>
            <a:r>
              <a:rPr lang="en-US" dirty="0"/>
              <a:t> </a:t>
            </a:r>
            <a:r>
              <a:rPr lang="en-US" dirty="0" err="1"/>
              <a:t>বর্গের</a:t>
            </a:r>
            <a:r>
              <a:rPr lang="en-US" dirty="0"/>
              <a:t> </a:t>
            </a:r>
            <a:r>
              <a:rPr lang="en-US" dirty="0" err="1"/>
              <a:t>আচার-আচরণে</a:t>
            </a:r>
            <a:r>
              <a:rPr lang="en-US" dirty="0"/>
              <a:t>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স্পষ্ট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ব্রিটিশদের</a:t>
            </a:r>
            <a:r>
              <a:rPr lang="en-US" dirty="0"/>
              <a:t> </a:t>
            </a:r>
            <a:r>
              <a:rPr lang="en-US" dirty="0" err="1"/>
              <a:t>হাত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শাসনভার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যোগ্য</a:t>
            </a:r>
            <a:r>
              <a:rPr lang="en-US" dirty="0"/>
              <a:t> </a:t>
            </a:r>
            <a:r>
              <a:rPr lang="en-US" dirty="0" err="1"/>
              <a:t>তারাই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তারা</a:t>
            </a:r>
            <a:r>
              <a:rPr lang="en-US" dirty="0"/>
              <a:t> </a:t>
            </a:r>
            <a:r>
              <a:rPr lang="en-US" dirty="0" err="1"/>
              <a:t>অন্যান্য</a:t>
            </a:r>
            <a:r>
              <a:rPr lang="en-US" dirty="0"/>
              <a:t> </a:t>
            </a:r>
            <a:r>
              <a:rPr lang="en-US" dirty="0" err="1"/>
              <a:t>সংখ্যালঘু</a:t>
            </a:r>
            <a:r>
              <a:rPr lang="en-US" dirty="0"/>
              <a:t> </a:t>
            </a:r>
            <a:r>
              <a:rPr lang="en-US" dirty="0" err="1"/>
              <a:t>ধর্ম</a:t>
            </a:r>
            <a:r>
              <a:rPr lang="en-US" dirty="0"/>
              <a:t> </a:t>
            </a:r>
            <a:r>
              <a:rPr lang="en-US" dirty="0" err="1"/>
              <a:t>সম্প্রদায়ের</a:t>
            </a:r>
            <a:r>
              <a:rPr lang="en-US" dirty="0"/>
              <a:t> </a:t>
            </a:r>
            <a:r>
              <a:rPr lang="en-US" dirty="0" err="1"/>
              <a:t>সংগে</a:t>
            </a:r>
            <a:r>
              <a:rPr lang="en-US" dirty="0"/>
              <a:t>, </a:t>
            </a:r>
            <a:r>
              <a:rPr lang="en-US" dirty="0" err="1"/>
              <a:t>ক্ষমতা</a:t>
            </a:r>
            <a:r>
              <a:rPr lang="en-US" dirty="0"/>
              <a:t> </a:t>
            </a:r>
            <a:r>
              <a:rPr lang="en-US" dirty="0" err="1"/>
              <a:t>ভাগ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নিতে</a:t>
            </a:r>
            <a:r>
              <a:rPr lang="en-US" dirty="0"/>
              <a:t> </a:t>
            </a:r>
            <a:r>
              <a:rPr lang="en-US" dirty="0" err="1"/>
              <a:t>মোটেই</a:t>
            </a:r>
            <a:r>
              <a:rPr lang="en-US" dirty="0"/>
              <a:t> </a:t>
            </a:r>
            <a:r>
              <a:rPr lang="en-US" dirty="0" err="1"/>
              <a:t>আগ্রহী</a:t>
            </a:r>
            <a:r>
              <a:rPr lang="en-US" dirty="0"/>
              <a:t> </a:t>
            </a:r>
            <a:r>
              <a:rPr lang="en-US" dirty="0" err="1"/>
              <a:t>নয়</a:t>
            </a:r>
            <a:r>
              <a:rPr lang="en-US" dirty="0"/>
              <a:t> </a:t>
            </a:r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সংখ্যালঘু</a:t>
            </a:r>
            <a:r>
              <a:rPr lang="en-US" dirty="0"/>
              <a:t> </a:t>
            </a:r>
            <a:r>
              <a:rPr lang="en-US" dirty="0" err="1"/>
              <a:t>ভাব</a:t>
            </a:r>
            <a:r>
              <a:rPr lang="en-US" dirty="0"/>
              <a:t> </a:t>
            </a:r>
            <a:r>
              <a:rPr lang="en-US" dirty="0" err="1"/>
              <a:t>অত্যন্ত</a:t>
            </a:r>
            <a:r>
              <a:rPr lang="en-US" dirty="0"/>
              <a:t> </a:t>
            </a:r>
            <a:r>
              <a:rPr lang="en-US" dirty="0" err="1"/>
              <a:t>স্পষ্ট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উত্তরণের</a:t>
            </a:r>
            <a:r>
              <a:rPr lang="en-US" dirty="0"/>
              <a:t> </a:t>
            </a:r>
            <a:r>
              <a:rPr lang="en-US" dirty="0" err="1"/>
              <a:t>একমাত্র</a:t>
            </a:r>
            <a:r>
              <a:rPr lang="en-US" dirty="0"/>
              <a:t> </a:t>
            </a:r>
            <a:r>
              <a:rPr lang="en-US" dirty="0" err="1"/>
              <a:t>পরিণতি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বিশ্ব</a:t>
            </a:r>
            <a:r>
              <a:rPr lang="en-US" dirty="0"/>
              <a:t> </a:t>
            </a:r>
            <a:r>
              <a:rPr lang="en-US" dirty="0" err="1"/>
              <a:t>ভ্রাতৃত্বের</a:t>
            </a:r>
            <a:r>
              <a:rPr lang="en-US" dirty="0"/>
              <a:t> </a:t>
            </a:r>
            <a:r>
              <a:rPr lang="en-US" dirty="0" err="1"/>
              <a:t>জাগরন</a:t>
            </a:r>
            <a:r>
              <a:rPr lang="en-US" dirty="0"/>
              <a:t> </a:t>
            </a:r>
            <a:r>
              <a:rPr lang="en-US" dirty="0" err="1"/>
              <a:t>যার</a:t>
            </a:r>
            <a:r>
              <a:rPr lang="en-US" dirty="0"/>
              <a:t> </a:t>
            </a:r>
            <a:r>
              <a:rPr lang="en-US" dirty="0" err="1"/>
              <a:t>সংকীর্ণ</a:t>
            </a:r>
            <a:r>
              <a:rPr lang="en-US" dirty="0"/>
              <a:t> </a:t>
            </a:r>
            <a:r>
              <a:rPr lang="en-US" dirty="0" err="1"/>
              <a:t>জাতীয়তাবাদের</a:t>
            </a:r>
            <a:r>
              <a:rPr lang="en-US" dirty="0"/>
              <a:t> </a:t>
            </a:r>
            <a:r>
              <a:rPr lang="en-US" dirty="0" err="1"/>
              <a:t>সীমাবদ্ধ</a:t>
            </a:r>
            <a:r>
              <a:rPr lang="en-US" dirty="0"/>
              <a:t> </a:t>
            </a:r>
            <a:r>
              <a:rPr lang="en-US" dirty="0" err="1"/>
              <a:t>নয়</a:t>
            </a:r>
            <a:r>
              <a:rPr lang="en-US" dirty="0"/>
              <a:t>। </a:t>
            </a: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দর্শনে</a:t>
            </a:r>
            <a:r>
              <a:rPr lang="en-US" dirty="0"/>
              <a:t> </a:t>
            </a:r>
            <a:r>
              <a:rPr lang="en-US" dirty="0" err="1"/>
              <a:t>পাশ্চাত্য</a:t>
            </a:r>
            <a:r>
              <a:rPr lang="en-US" dirty="0"/>
              <a:t> </a:t>
            </a:r>
            <a:r>
              <a:rPr lang="en-US" dirty="0" err="1"/>
              <a:t>পুঁজিবাদের</a:t>
            </a:r>
            <a:r>
              <a:rPr lang="en-US" dirty="0"/>
              <a:t> </a:t>
            </a:r>
            <a:r>
              <a:rPr lang="en-US" dirty="0" err="1"/>
              <a:t>সমালোচনা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আত্ম</a:t>
            </a:r>
            <a:r>
              <a:rPr lang="en-US" dirty="0"/>
              <a:t> </a:t>
            </a:r>
            <a:r>
              <a:rPr lang="en-US" dirty="0" err="1"/>
              <a:t>প্রেম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অহং</a:t>
            </a:r>
            <a:r>
              <a:rPr lang="en-US" dirty="0"/>
              <a:t> </a:t>
            </a:r>
            <a:r>
              <a:rPr lang="en-US" dirty="0" err="1"/>
              <a:t>বোধের</a:t>
            </a:r>
            <a:r>
              <a:rPr lang="en-US" dirty="0"/>
              <a:t> </a:t>
            </a:r>
            <a:r>
              <a:rPr lang="en-US" dirty="0" err="1"/>
              <a:t>বিষয়বস্তু</a:t>
            </a:r>
            <a:r>
              <a:rPr lang="en-US" dirty="0"/>
              <a:t> </a:t>
            </a:r>
            <a:r>
              <a:rPr lang="en-US" dirty="0" err="1"/>
              <a:t>বর্তমান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ইসলামিক</a:t>
            </a:r>
            <a:r>
              <a:rPr lang="en-US" dirty="0"/>
              <a:t> </a:t>
            </a:r>
            <a:r>
              <a:rPr lang="en-US" dirty="0" err="1"/>
              <a:t>ভাবধারায়</a:t>
            </a:r>
            <a:r>
              <a:rPr lang="en-US" dirty="0"/>
              <a:t> </a:t>
            </a:r>
            <a:r>
              <a:rPr lang="en-US" dirty="0" err="1"/>
              <a:t>আলোচিত</a:t>
            </a:r>
            <a:r>
              <a:rPr lang="en-US" dirty="0"/>
              <a:t>।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FA77560-9753-CF03-AC77-F428118E3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2352"/>
            <a:ext cx="1769374" cy="171197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9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5C4D12D-1836-75BE-8101-5CD85A723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363" y="2412735"/>
            <a:ext cx="1363445" cy="21247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C6F7F8-CC83-9711-B647-02558EF91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021" y="643650"/>
            <a:ext cx="9603275" cy="167682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মূল্যায়ণ</a:t>
            </a:r>
            <a:r>
              <a:rPr lang="en-US" dirty="0">
                <a:solidFill>
                  <a:srgbClr val="92D050"/>
                </a:solidFill>
              </a:rPr>
              <a:t>:-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307516-DF19-438A-9E81-2EC47457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808" y="2320479"/>
            <a:ext cx="9603275" cy="3450613"/>
          </a:xfrm>
        </p:spPr>
        <p:txBody>
          <a:bodyPr/>
          <a:lstStyle/>
          <a:p>
            <a:r>
              <a:rPr lang="en-US" dirty="0" err="1"/>
              <a:t>পরিশেষে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ইকবালকে</a:t>
            </a:r>
            <a:r>
              <a:rPr lang="en-US" dirty="0"/>
              <a:t> </a:t>
            </a:r>
            <a:r>
              <a:rPr lang="en-US" dirty="0" err="1"/>
              <a:t>পাকিস্থানের</a:t>
            </a:r>
            <a:r>
              <a:rPr lang="en-US" dirty="0"/>
              <a:t> </a:t>
            </a:r>
            <a:r>
              <a:rPr lang="en-US" dirty="0" err="1"/>
              <a:t>আত্মিক</a:t>
            </a:r>
            <a:r>
              <a:rPr lang="en-US" dirty="0"/>
              <a:t> </a:t>
            </a:r>
            <a:r>
              <a:rPr lang="en-US" dirty="0" err="1"/>
              <a:t>জনক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কারণ</a:t>
            </a:r>
            <a:r>
              <a:rPr lang="en-US" dirty="0"/>
              <a:t> </a:t>
            </a:r>
            <a:r>
              <a:rPr lang="en-US" dirty="0" err="1"/>
              <a:t>অনেক</a:t>
            </a:r>
            <a:r>
              <a:rPr lang="en-US" dirty="0"/>
              <a:t> </a:t>
            </a:r>
            <a:r>
              <a:rPr lang="en-US" dirty="0" err="1"/>
              <a:t>তাত্ত্বিক</a:t>
            </a:r>
            <a:r>
              <a:rPr lang="en-US" dirty="0"/>
              <a:t> </a:t>
            </a:r>
            <a:r>
              <a:rPr lang="en-US" dirty="0" err="1"/>
              <a:t>কেউ</a:t>
            </a:r>
            <a:r>
              <a:rPr lang="en-US" dirty="0"/>
              <a:t> </a:t>
            </a:r>
            <a:r>
              <a:rPr lang="en-US" dirty="0" err="1"/>
              <a:t>মনে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বক্তব্যের</a:t>
            </a:r>
            <a:r>
              <a:rPr lang="en-US" dirty="0"/>
              <a:t>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জিন্না</a:t>
            </a:r>
            <a:r>
              <a:rPr lang="en-US" dirty="0"/>
              <a:t> </a:t>
            </a:r>
            <a:r>
              <a:rPr lang="en-US" dirty="0" err="1"/>
              <a:t>উৎসাহিত</a:t>
            </a:r>
            <a:r>
              <a:rPr lang="en-US" dirty="0"/>
              <a:t> </a:t>
            </a:r>
            <a:r>
              <a:rPr lang="en-US" dirty="0" err="1"/>
              <a:t>হয়ে</a:t>
            </a:r>
            <a:r>
              <a:rPr lang="en-US" dirty="0"/>
              <a:t> </a:t>
            </a:r>
            <a:r>
              <a:rPr lang="en-US" dirty="0" err="1"/>
              <a:t>দ্বিজাতি</a:t>
            </a:r>
            <a:r>
              <a:rPr lang="en-US" dirty="0"/>
              <a:t> </a:t>
            </a:r>
            <a:r>
              <a:rPr lang="en-US" dirty="0" err="1"/>
              <a:t>তত্ত্বটি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, </a:t>
            </a:r>
            <a:r>
              <a:rPr lang="en-US" dirty="0" err="1"/>
              <a:t>কিন্তু</a:t>
            </a:r>
            <a:r>
              <a:rPr lang="en-US" dirty="0"/>
              <a:t> ১৯৩৬ </a:t>
            </a:r>
            <a:r>
              <a:rPr lang="en-US" dirty="0" err="1"/>
              <a:t>সালে</a:t>
            </a:r>
            <a:r>
              <a:rPr lang="en-US" dirty="0"/>
              <a:t> </a:t>
            </a:r>
            <a:r>
              <a:rPr lang="en-US" dirty="0" err="1"/>
              <a:t>ইকবাল</a:t>
            </a:r>
            <a:r>
              <a:rPr lang="en-US" dirty="0"/>
              <a:t> </a:t>
            </a:r>
            <a:r>
              <a:rPr lang="en-US" dirty="0" err="1"/>
              <a:t>জিন্নাকে</a:t>
            </a:r>
            <a:r>
              <a:rPr lang="en-US" dirty="0"/>
              <a:t> </a:t>
            </a:r>
            <a:r>
              <a:rPr lang="en-US" dirty="0" err="1"/>
              <a:t>দেওয়া</a:t>
            </a:r>
            <a:r>
              <a:rPr lang="en-US" dirty="0"/>
              <a:t> </a:t>
            </a:r>
            <a:r>
              <a:rPr lang="en-US" dirty="0" err="1"/>
              <a:t>চিঠিতে</a:t>
            </a:r>
            <a:r>
              <a:rPr lang="en-US" dirty="0"/>
              <a:t> </a:t>
            </a:r>
            <a:r>
              <a:rPr lang="en-US" dirty="0" err="1"/>
              <a:t>জানান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, </a:t>
            </a:r>
            <a:r>
              <a:rPr lang="en-US" dirty="0" err="1"/>
              <a:t>পাকিস্তানের</a:t>
            </a:r>
            <a:r>
              <a:rPr lang="en-US" dirty="0"/>
              <a:t> </a:t>
            </a:r>
            <a:r>
              <a:rPr lang="en-US" dirty="0" err="1"/>
              <a:t>মতো</a:t>
            </a:r>
            <a:r>
              <a:rPr lang="en-US" dirty="0"/>
              <a:t> </a:t>
            </a:r>
            <a:r>
              <a:rPr lang="en-US" dirty="0" err="1"/>
              <a:t>স্বতন্ত্র</a:t>
            </a:r>
            <a:r>
              <a:rPr lang="en-US" dirty="0"/>
              <a:t> </a:t>
            </a:r>
            <a:r>
              <a:rPr lang="en-US" dirty="0" err="1"/>
              <a:t>রাষ্ট্র</a:t>
            </a:r>
            <a:r>
              <a:rPr lang="en-US" dirty="0"/>
              <a:t> </a:t>
            </a:r>
            <a:r>
              <a:rPr lang="en-US" dirty="0" err="1"/>
              <a:t>সৃষ্টি</a:t>
            </a:r>
            <a:r>
              <a:rPr lang="en-US" dirty="0"/>
              <a:t> </a:t>
            </a:r>
            <a:r>
              <a:rPr lang="en-US" dirty="0" err="1"/>
              <a:t>ইকবালের</a:t>
            </a:r>
            <a:r>
              <a:rPr lang="en-US" dirty="0"/>
              <a:t> </a:t>
            </a:r>
            <a:r>
              <a:rPr lang="en-US" dirty="0" err="1"/>
              <a:t>কখনোই</a:t>
            </a:r>
            <a:r>
              <a:rPr lang="en-US" dirty="0"/>
              <a:t> </a:t>
            </a:r>
            <a:r>
              <a:rPr lang="en-US" dirty="0" err="1"/>
              <a:t>ইচ্ছা</a:t>
            </a:r>
            <a:r>
              <a:rPr lang="en-US" dirty="0"/>
              <a:t> </a:t>
            </a:r>
            <a:r>
              <a:rPr lang="en-US" dirty="0" err="1"/>
              <a:t>ছিল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তিনি</a:t>
            </a:r>
            <a:r>
              <a:rPr lang="en-US" dirty="0"/>
              <a:t> </a:t>
            </a:r>
            <a:r>
              <a:rPr lang="en-US" dirty="0" err="1"/>
              <a:t>আসলে</a:t>
            </a:r>
            <a:r>
              <a:rPr lang="en-US" dirty="0"/>
              <a:t> </a:t>
            </a:r>
            <a:r>
              <a:rPr lang="en-US" dirty="0" err="1"/>
              <a:t>ভারতের</a:t>
            </a:r>
            <a:r>
              <a:rPr lang="en-US" dirty="0"/>
              <a:t> </a:t>
            </a:r>
            <a:r>
              <a:rPr lang="en-US" dirty="0" err="1"/>
              <a:t>অভ্যন্তরে</a:t>
            </a:r>
            <a:r>
              <a:rPr lang="en-US" dirty="0"/>
              <a:t> </a:t>
            </a:r>
            <a:r>
              <a:rPr lang="en-US" dirty="0" err="1"/>
              <a:t>মুসলিমদের</a:t>
            </a:r>
            <a:r>
              <a:rPr lang="en-US" dirty="0"/>
              <a:t> </a:t>
            </a:r>
            <a:r>
              <a:rPr lang="en-US" dirty="0" err="1"/>
              <a:t>স্বতন্ত্র</a:t>
            </a:r>
            <a:r>
              <a:rPr lang="en-US" dirty="0"/>
              <a:t> </a:t>
            </a:r>
            <a:r>
              <a:rPr lang="en-US" dirty="0" err="1"/>
              <a:t>স্বায়ত্তশাসনের</a:t>
            </a:r>
            <a:r>
              <a:rPr lang="en-US" dirty="0"/>
              <a:t>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মুসলিম</a:t>
            </a:r>
            <a:r>
              <a:rPr lang="en-US" dirty="0"/>
              <a:t> </a:t>
            </a:r>
            <a:r>
              <a:rPr lang="en-US" dirty="0" err="1"/>
              <a:t>স্বার্থ</a:t>
            </a:r>
            <a:r>
              <a:rPr lang="en-US" dirty="0"/>
              <a:t> </a:t>
            </a:r>
            <a:r>
              <a:rPr lang="en-US" dirty="0" err="1"/>
              <a:t>সংরক্ষণের</a:t>
            </a:r>
            <a:r>
              <a:rPr lang="en-US" dirty="0"/>
              <a:t> </a:t>
            </a:r>
            <a:r>
              <a:rPr lang="en-US" dirty="0" err="1"/>
              <a:t>দাবি</a:t>
            </a:r>
            <a:r>
              <a:rPr lang="en-US" dirty="0"/>
              <a:t> </a:t>
            </a:r>
            <a:r>
              <a:rPr lang="en-US" dirty="0" err="1"/>
              <a:t>করেছিলেন</a:t>
            </a:r>
            <a:r>
              <a:rPr lang="en-US" dirty="0"/>
              <a:t> </a:t>
            </a:r>
            <a:r>
              <a:rPr lang="en-US" dirty="0" err="1"/>
              <a:t>মাত্র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917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87303F-3EF1-31FA-50F4-818B4CCB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E6D0DEF2-F9A0-45E6-FCBF-A8F2F69C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014" y="34242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ধন্যবাদ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আমার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বক্তব্য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ধৈর্য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সহকারে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শোনার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</a:rPr>
              <a:t>জন্য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5893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D47CF-E0B2-8F36-36B4-4A98AE05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179" y="752853"/>
            <a:ext cx="9603275" cy="1049235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92D050"/>
                </a:solidFill>
              </a:rPr>
              <a:t>দেবাশ্রিতা</a:t>
            </a:r>
            <a:r>
              <a:rPr lang="en-US" sz="5400" dirty="0">
                <a:solidFill>
                  <a:srgbClr val="92D050"/>
                </a:solidFill>
              </a:rPr>
              <a:t> </a:t>
            </a:r>
            <a:r>
              <a:rPr lang="en-US" sz="5400" dirty="0" err="1">
                <a:solidFill>
                  <a:srgbClr val="92D050"/>
                </a:solidFill>
              </a:rPr>
              <a:t>চক্রবর্তী</a:t>
            </a:r>
            <a:r>
              <a:rPr lang="en-US" sz="5400" dirty="0">
                <a:solidFill>
                  <a:srgbClr val="92D050"/>
                </a:solidFill>
              </a:rPr>
              <a:t> (১২১০০০৪)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80955F1-71DA-4999-D7C1-1ADA3408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69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BenSenHandwriting</vt:lpstr>
      <vt:lpstr>Gill Sans MT</vt:lpstr>
      <vt:lpstr>Kalpurush</vt:lpstr>
      <vt:lpstr>Gallery</vt:lpstr>
      <vt:lpstr>PowerPoint Presentation</vt:lpstr>
      <vt:lpstr>সমন্বয়বাদীতার প্রতিক হিসেবে ইকবাল:-</vt:lpstr>
      <vt:lpstr>মুসলিমলীগ  ও ইকবাল:-</vt:lpstr>
      <vt:lpstr>বিদেশ ফেরতের পরবর্তী পর্যায়ে জাতীয়তাবাদ সম্পর্কে অভিমত:-</vt:lpstr>
      <vt:lpstr>উপনিবেশিকতাবাদ সম্বন্ধে ইকবালের অবস্থান:-</vt:lpstr>
      <vt:lpstr>মূল্যায়ণ:-  </vt:lpstr>
      <vt:lpstr>ধন্যবাদ আমার বক্তব্য ধৈর্য সহকারে শোনার জন্য।</vt:lpstr>
      <vt:lpstr>দেবাশ্রিতা চক্রবর্তী (১২১০০০৪)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916290487135</dc:creator>
  <cp:lastModifiedBy>Microsoft account</cp:lastModifiedBy>
  <cp:revision>16</cp:revision>
  <dcterms:created xsi:type="dcterms:W3CDTF">2023-06-04T11:09:40Z</dcterms:created>
  <dcterms:modified xsi:type="dcterms:W3CDTF">2023-09-22T14:55:59Z</dcterms:modified>
</cp:coreProperties>
</file>