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9" r:id="rId3"/>
    <p:sldId id="270" r:id="rId4"/>
    <p:sldId id="276" r:id="rId5"/>
    <p:sldId id="271" r:id="rId6"/>
    <p:sldId id="275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22/09/2023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xmlns="" id="{51B01909-73B8-4486-A749-C643B1D7E3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xmlns="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xmlns="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xmlns="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278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22/09/2023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xmlns="" id="{12EF7969-DB38-4989-A65C-9D190A2455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xmlns="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xmlns="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xmlns="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820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22/09/2023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xmlns="" id="{588F505F-2957-41FC-9AAA-962853A67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xmlns="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xmlns="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xmlns="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055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22/09/2023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xmlns="" id="{AC552FEA-472E-4E74-B31D-531852C190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xmlns="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xmlns="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xmlns="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882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22/09/2023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xmlns="" id="{37B4CDD2-E09A-418A-9131-FBDEE440A1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xmlns="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xmlns="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xmlns="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124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22/09/2023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xmlns="" id="{0CB61A83-9419-49FC-8074-2AB3D34FA8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xmlns="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xmlns="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xmlns="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927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22/09/2023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22/09/2023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xmlns="" id="{AC45ECC6-E29C-40EF-A7C9-5A17DAFD42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xmlns="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xmlns="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xmlns="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xmlns="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681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22/09/2023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5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22/09/2023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xmlns="" id="{839DB371-B90D-44CB-A4AF-C7BDBFD0A8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xmlns="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xmlns="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xmlns="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465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22/09/2023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xmlns="" id="{7627CBC2-9DC2-4EE8-A2D5-849E30F22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xmlns="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xmlns="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xmlns="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xmlns="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xmlns="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xmlns="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103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xmlns="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xmlns="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xmlns="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22/09/2023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0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5D0B0D3-D735-4619-AA45-B57B791E17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5340911" cy="1978346"/>
          </a:xfrm>
        </p:spPr>
        <p:txBody>
          <a:bodyPr>
            <a:normAutofit/>
          </a:bodyPr>
          <a:lstStyle/>
          <a:p>
            <a:r>
              <a:rPr lang="en-US" b="1" dirty="0"/>
              <a:t>OPEC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5340911" cy="2709862"/>
          </a:xfrm>
        </p:spPr>
        <p:txBody>
          <a:bodyPr>
            <a:normAutofit/>
          </a:bodyPr>
          <a:lstStyle/>
          <a:p>
            <a:r>
              <a:rPr lang="en-US" sz="2400" dirty="0"/>
              <a:t>Organization of Petrolium Exporting Countries </a:t>
            </a:r>
            <a:r>
              <a:rPr lang="en-US" dirty="0"/>
              <a:t>
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CF7F2079-504C-499A-A644-58F4DDC764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aphic 78">
            <a:extLst>
              <a:ext uri="{FF2B5EF4-FFF2-40B4-BE49-F238E27FC236}">
                <a16:creationId xmlns:a16="http://schemas.microsoft.com/office/drawing/2014/main" xmlns="" id="{DBBA0A0D-8F6A-400A-9E49-8C008E2C7D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5" name="Graphic 78">
              <a:extLst>
                <a:ext uri="{FF2B5EF4-FFF2-40B4-BE49-F238E27FC236}">
                  <a16:creationId xmlns:a16="http://schemas.microsoft.com/office/drawing/2014/main" xmlns="" id="{A5DD701E-4BC9-48E3-AF4F-013B52D63D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aphic 78">
              <a:extLst>
                <a:ext uri="{FF2B5EF4-FFF2-40B4-BE49-F238E27FC236}">
                  <a16:creationId xmlns:a16="http://schemas.microsoft.com/office/drawing/2014/main" xmlns="" id="{FB658B62-664D-4B3B-BBDA-235666290B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xmlns="" id="{B11F9D25-67B1-4BDB-A290-97B93A19DFA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xmlns="" id="{B9D5C40A-1B1B-4C25-9707-E8F1CF6EEC9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xmlns="" id="{2DD0C1D6-FF64-45AB-8775-83AB3C470B8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Graphic 78">
                <a:extLst>
                  <a:ext uri="{FF2B5EF4-FFF2-40B4-BE49-F238E27FC236}">
                    <a16:creationId xmlns:a16="http://schemas.microsoft.com/office/drawing/2014/main" xmlns="" id="{15AFBB84-8485-4329-89FC-04663D985BA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217B4C1-060D-FFE3-BD4F-F2BF0B0020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17" r="3058" b="-1"/>
          <a:stretch/>
        </p:blipFill>
        <p:spPr>
          <a:xfrm>
            <a:off x="6535696" y="10"/>
            <a:ext cx="5669280" cy="6857990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D505D40-32E9-4C48-81F8-AD80433BE6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66006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C507BF36-B92B-4CAC-BCA7-8364B51E1F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2276237E-3A6D-452F-879C-FB8C77A18D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8BC9243-F4BF-48A7-89AE-DFA5B37DE6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5DE414EC-F3DF-412E-9B22-5328DAA99C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8" name="Graphic 12">
              <a:extLst>
                <a:ext uri="{FF2B5EF4-FFF2-40B4-BE49-F238E27FC236}">
                  <a16:creationId xmlns:a16="http://schemas.microsoft.com/office/drawing/2014/main" xmlns="" id="{039C06B1-FDEA-47B1-8222-7D622CD72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xmlns="" id="{B834C8C1-9BD1-4635-8E5B-65815F9017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xmlns="" id="{2963D456-B3F4-4EDC-827E-645741F64D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3A58845-EFFB-4806-BC6D-47418C1555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0073DE5-8FEC-9C92-09CD-7ADB2E5AC6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24" y="-120933"/>
            <a:ext cx="5867624" cy="697893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973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565CA3C-0603-B92F-1EBC-3603A8D1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OPEC</a:t>
            </a:r>
            <a:br>
              <a:rPr lang="en-US" dirty="0"/>
            </a:br>
            <a:r>
              <a:rPr lang="en-US" dirty="0"/>
              <a:t>(Organization of </a:t>
            </a:r>
            <a:r>
              <a:rPr lang="en-US" dirty="0" smtClean="0"/>
              <a:t>Petroleum </a:t>
            </a:r>
            <a:r>
              <a:rPr lang="en-US" dirty="0"/>
              <a:t>Exporting Countries)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3B2FFDF-BD7A-91A6-0CC5-6E2D8B7FE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893501"/>
            <a:ext cx="10974942" cy="2894443"/>
          </a:xfrm>
        </p:spPr>
        <p:txBody>
          <a:bodyPr/>
          <a:lstStyle/>
          <a:p>
            <a:r>
              <a:rPr lang="en-US" dirty="0" err="1"/>
              <a:t>আন্তর্জাতিক</a:t>
            </a:r>
            <a:r>
              <a:rPr lang="en-US" dirty="0"/>
              <a:t> </a:t>
            </a:r>
            <a:r>
              <a:rPr lang="en-US" dirty="0" err="1"/>
              <a:t>রাজনৈতিক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অর্থনৈতিক</a:t>
            </a:r>
            <a:r>
              <a:rPr lang="en-US" dirty="0"/>
              <a:t> </a:t>
            </a:r>
            <a:r>
              <a:rPr lang="en-US" dirty="0" err="1"/>
              <a:t>ব্যবস্থায়</a:t>
            </a:r>
            <a:r>
              <a:rPr lang="en-US" dirty="0"/>
              <a:t> </a:t>
            </a:r>
            <a:r>
              <a:rPr lang="en-US" dirty="0" err="1"/>
              <a:t>পেট্রোপণ্যের</a:t>
            </a:r>
            <a:r>
              <a:rPr lang="en-US" dirty="0"/>
              <a:t> </a:t>
            </a:r>
            <a:r>
              <a:rPr lang="en-US" dirty="0" err="1"/>
              <a:t>গুরুত্ব</a:t>
            </a:r>
            <a:r>
              <a:rPr lang="en-US" dirty="0"/>
              <a:t> </a:t>
            </a:r>
            <a:r>
              <a:rPr lang="en-US" dirty="0" err="1"/>
              <a:t>সর্বদাই</a:t>
            </a:r>
            <a:r>
              <a:rPr lang="en-US" dirty="0"/>
              <a:t> </a:t>
            </a:r>
            <a:r>
              <a:rPr lang="en-US" dirty="0" err="1"/>
              <a:t>আলোচিত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সুদীর্ঘকাল</a:t>
            </a:r>
            <a:r>
              <a:rPr lang="en-US" dirty="0"/>
              <a:t> </a:t>
            </a:r>
            <a:r>
              <a:rPr lang="en-US" dirty="0" err="1"/>
              <a:t>ধরে</a:t>
            </a:r>
            <a:r>
              <a:rPr lang="en-US" dirty="0"/>
              <a:t> </a:t>
            </a:r>
            <a:r>
              <a:rPr lang="en-US" dirty="0" err="1"/>
              <a:t>তৃতীয়</a:t>
            </a:r>
            <a:r>
              <a:rPr lang="en-US" dirty="0"/>
              <a:t> </a:t>
            </a:r>
            <a:r>
              <a:rPr lang="en-US" dirty="0" err="1"/>
              <a:t>বিশ্বের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তৈল</a:t>
            </a:r>
            <a:r>
              <a:rPr lang="en-US" dirty="0"/>
              <a:t> </a:t>
            </a:r>
            <a:r>
              <a:rPr lang="en-US" dirty="0" err="1"/>
              <a:t>উৎপাদনকারী</a:t>
            </a:r>
            <a:r>
              <a:rPr lang="en-US" dirty="0"/>
              <a:t> ও </a:t>
            </a:r>
            <a:r>
              <a:rPr lang="en-US" dirty="0" err="1"/>
              <a:t>বিপণনকারী</a:t>
            </a:r>
            <a:r>
              <a:rPr lang="en-US" dirty="0"/>
              <a:t> </a:t>
            </a:r>
            <a:r>
              <a:rPr lang="en-US" dirty="0" err="1"/>
              <a:t>রাষ্ট্রগুলির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অর্থনৈতিক</a:t>
            </a:r>
            <a:r>
              <a:rPr lang="en-US" dirty="0"/>
              <a:t> ও </a:t>
            </a:r>
            <a:r>
              <a:rPr lang="en-US" dirty="0" err="1"/>
              <a:t>রাজনৈতিক</a:t>
            </a:r>
            <a:r>
              <a:rPr lang="en-US" dirty="0"/>
              <a:t> </a:t>
            </a:r>
            <a:r>
              <a:rPr lang="en-US" dirty="0" err="1"/>
              <a:t>স্বার্থে</a:t>
            </a:r>
            <a:r>
              <a:rPr lang="en-US" dirty="0"/>
              <a:t> </a:t>
            </a:r>
            <a:r>
              <a:rPr lang="en-US" dirty="0" err="1"/>
              <a:t>সংহতির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গুরুত্বপূর্ণ</a:t>
            </a:r>
            <a:r>
              <a:rPr lang="en-US" dirty="0"/>
              <a:t> </a:t>
            </a:r>
            <a:r>
              <a:rPr lang="en-US" dirty="0" err="1"/>
              <a:t>ব্যবস্থা</a:t>
            </a:r>
            <a:r>
              <a:rPr lang="en-US" dirty="0"/>
              <a:t> </a:t>
            </a:r>
            <a:r>
              <a:rPr lang="en-US" dirty="0" err="1"/>
              <a:t>গড়ে</a:t>
            </a:r>
            <a:r>
              <a:rPr lang="en-US" dirty="0"/>
              <a:t> </a:t>
            </a:r>
            <a:r>
              <a:rPr lang="en-US" dirty="0" err="1"/>
              <a:t>উঠেছে</a:t>
            </a:r>
            <a:r>
              <a:rPr lang="en-US" dirty="0"/>
              <a:t>। </a:t>
            </a:r>
            <a:r>
              <a:rPr lang="en-US" dirty="0" err="1"/>
              <a:t>আধুনিক</a:t>
            </a:r>
            <a:r>
              <a:rPr lang="en-US" dirty="0"/>
              <a:t> </a:t>
            </a:r>
            <a:r>
              <a:rPr lang="en-US" dirty="0" err="1"/>
              <a:t>সভ্যতার</a:t>
            </a:r>
            <a:r>
              <a:rPr lang="en-US" dirty="0"/>
              <a:t> </a:t>
            </a:r>
            <a:r>
              <a:rPr lang="en-US" dirty="0" err="1"/>
              <a:t>অন্যতম</a:t>
            </a:r>
            <a:r>
              <a:rPr lang="en-US" dirty="0"/>
              <a:t> </a:t>
            </a:r>
            <a:r>
              <a:rPr lang="en-US" dirty="0" err="1"/>
              <a:t>প্রধান</a:t>
            </a:r>
            <a:r>
              <a:rPr lang="en-US" dirty="0"/>
              <a:t> </a:t>
            </a:r>
            <a:r>
              <a:rPr lang="en-US" dirty="0" err="1"/>
              <a:t>চালিকাশক্তি</a:t>
            </a:r>
            <a:r>
              <a:rPr lang="en-US" dirty="0"/>
              <a:t> </a:t>
            </a:r>
            <a:r>
              <a:rPr lang="en-US" dirty="0" err="1"/>
              <a:t>হল</a:t>
            </a:r>
            <a:r>
              <a:rPr lang="en-US" dirty="0"/>
              <a:t> </a:t>
            </a:r>
            <a:r>
              <a:rPr lang="en-US" dirty="0" err="1"/>
              <a:t>তৈলসম্পদ</a:t>
            </a:r>
            <a:r>
              <a:rPr lang="en-US" dirty="0"/>
              <a:t>। </a:t>
            </a:r>
            <a:r>
              <a:rPr lang="en-US" dirty="0" err="1"/>
              <a:t>সমগ্র</a:t>
            </a:r>
            <a:r>
              <a:rPr lang="en-US" dirty="0"/>
              <a:t> </a:t>
            </a:r>
            <a:r>
              <a:rPr lang="en-US" dirty="0" err="1"/>
              <a:t>বিশ্বে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মহামূল্যবান</a:t>
            </a:r>
            <a:r>
              <a:rPr lang="en-US" dirty="0"/>
              <a:t> </a:t>
            </a:r>
            <a:r>
              <a:rPr lang="en-US" dirty="0" err="1"/>
              <a:t>সম্পদের</a:t>
            </a:r>
            <a:r>
              <a:rPr lang="en-US" dirty="0"/>
              <a:t> </a:t>
            </a:r>
            <a:r>
              <a:rPr lang="en-US" dirty="0" err="1"/>
              <a:t>দুই-তৃতীয়াংশের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সঞ্চিত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 </a:t>
            </a:r>
            <a:r>
              <a:rPr lang="en-US" dirty="0" err="1"/>
              <a:t>মধ্য</a:t>
            </a:r>
            <a:r>
              <a:rPr lang="en-US" dirty="0"/>
              <a:t>- </a:t>
            </a:r>
            <a:r>
              <a:rPr lang="en-US" dirty="0" err="1"/>
              <a:t>প্রাচ্যের</a:t>
            </a:r>
            <a:r>
              <a:rPr lang="en-US" dirty="0"/>
              <a:t> </a:t>
            </a:r>
            <a:r>
              <a:rPr lang="en-US" dirty="0" err="1"/>
              <a:t>দেশগুলির</a:t>
            </a:r>
            <a:r>
              <a:rPr lang="en-US" dirty="0"/>
              <a:t> </a:t>
            </a:r>
            <a:r>
              <a:rPr lang="en-US" dirty="0" err="1"/>
              <a:t>ভূগর্ভে</a:t>
            </a:r>
            <a:r>
              <a:rPr lang="en-US" dirty="0"/>
              <a:t>। </a:t>
            </a:r>
            <a:r>
              <a:rPr lang="en-US" dirty="0" err="1"/>
              <a:t>তৈল</a:t>
            </a:r>
            <a:r>
              <a:rPr lang="en-US" dirty="0"/>
              <a:t> </a:t>
            </a:r>
            <a:r>
              <a:rPr lang="en-US" dirty="0" err="1"/>
              <a:t>উৎপাদন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বিপণনের</a:t>
            </a:r>
            <a:r>
              <a:rPr lang="en-US" dirty="0"/>
              <a:t> </a:t>
            </a:r>
            <a:r>
              <a:rPr lang="en-US" dirty="0" err="1"/>
              <a:t>ক্ষমতাকে</a:t>
            </a:r>
            <a:r>
              <a:rPr lang="en-US" dirty="0"/>
              <a:t> </a:t>
            </a:r>
            <a:r>
              <a:rPr lang="en-US" dirty="0" err="1"/>
              <a:t>কেন্দ্র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একদিকে</a:t>
            </a:r>
            <a:r>
              <a:rPr lang="en-US" dirty="0"/>
              <a:t> </a:t>
            </a:r>
            <a:r>
              <a:rPr lang="en-US" dirty="0" err="1"/>
              <a:t>যেমন</a:t>
            </a:r>
            <a:r>
              <a:rPr lang="en-US" dirty="0"/>
              <a:t> </a:t>
            </a:r>
            <a:r>
              <a:rPr lang="en-US" dirty="0" err="1"/>
              <a:t>অর্থনৈতিক</a:t>
            </a:r>
            <a:r>
              <a:rPr lang="en-US" dirty="0"/>
              <a:t> </a:t>
            </a:r>
            <a:r>
              <a:rPr lang="en-US" dirty="0" err="1"/>
              <a:t>সমৃদ্ধি</a:t>
            </a:r>
            <a:r>
              <a:rPr lang="en-US" dirty="0"/>
              <a:t> </a:t>
            </a:r>
            <a:r>
              <a:rPr lang="en-US" dirty="0" err="1"/>
              <a:t>সুনিশ্চিত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, </a:t>
            </a:r>
            <a:r>
              <a:rPr lang="en-US" dirty="0" err="1"/>
              <a:t>তেমনি</a:t>
            </a:r>
            <a:r>
              <a:rPr lang="en-US" dirty="0"/>
              <a:t> </a:t>
            </a:r>
            <a:r>
              <a:rPr lang="en-US" dirty="0" err="1"/>
              <a:t>অন্যদিকে</a:t>
            </a:r>
            <a:r>
              <a:rPr lang="en-US" dirty="0"/>
              <a:t> </a:t>
            </a:r>
            <a:r>
              <a:rPr lang="en-US" dirty="0" err="1"/>
              <a:t>কুটনৈতিক</a:t>
            </a:r>
            <a:r>
              <a:rPr lang="en-US" dirty="0"/>
              <a:t> ও </a:t>
            </a:r>
            <a:r>
              <a:rPr lang="en-US" dirty="0" err="1"/>
              <a:t>রাজনৈতিক</a:t>
            </a:r>
            <a:r>
              <a:rPr lang="en-US" dirty="0"/>
              <a:t> </a:t>
            </a:r>
            <a:r>
              <a:rPr lang="en-US" dirty="0" err="1"/>
              <a:t>প্রভাব</a:t>
            </a:r>
            <a:r>
              <a:rPr lang="en-US" dirty="0"/>
              <a:t> </a:t>
            </a:r>
            <a:r>
              <a:rPr lang="en-US" dirty="0" err="1"/>
              <a:t>বিস্তার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যায়</a:t>
            </a:r>
            <a:r>
              <a:rPr lang="en-US" dirty="0"/>
              <a:t>। </a:t>
            </a:r>
            <a:r>
              <a:rPr lang="en-US" dirty="0" err="1"/>
              <a:t>পেট্রোপণ্য-কেন্দ্রিক</a:t>
            </a:r>
            <a:r>
              <a:rPr lang="en-US" dirty="0"/>
              <a:t> </a:t>
            </a:r>
            <a:r>
              <a:rPr lang="en-US" dirty="0" err="1"/>
              <a:t>রাজনীতির</a:t>
            </a:r>
            <a:r>
              <a:rPr lang="en-US" dirty="0"/>
              <a:t> </a:t>
            </a:r>
            <a:r>
              <a:rPr lang="en-US" dirty="0" err="1"/>
              <a:t>ইতিহাসে</a:t>
            </a:r>
            <a:r>
              <a:rPr lang="en-US" dirty="0"/>
              <a:t> </a:t>
            </a:r>
            <a:r>
              <a:rPr lang="en-US" dirty="0" err="1"/>
              <a:t>মানাবিধ</a:t>
            </a:r>
            <a:r>
              <a:rPr lang="en-US" dirty="0"/>
              <a:t> </a:t>
            </a:r>
            <a:r>
              <a:rPr lang="en-US" dirty="0" err="1"/>
              <a:t>ঘটনায়</a:t>
            </a:r>
            <a:r>
              <a:rPr lang="en-US" dirty="0"/>
              <a:t> </a:t>
            </a:r>
            <a:r>
              <a:rPr lang="en-US" dirty="0" err="1"/>
              <a:t>সর্বদাই</a:t>
            </a:r>
            <a:r>
              <a:rPr lang="en-US" dirty="0"/>
              <a:t> </a:t>
            </a:r>
            <a:r>
              <a:rPr lang="en-US" dirty="0" err="1"/>
              <a:t>উত্তেজনাপূর্ণ</a:t>
            </a:r>
            <a:r>
              <a:rPr lang="en-US" dirty="0"/>
              <a:t> </a:t>
            </a:r>
            <a:r>
              <a:rPr lang="en-US" dirty="0" err="1"/>
              <a:t>অঞ্চলরূপে</a:t>
            </a:r>
            <a:r>
              <a:rPr lang="en-US" dirty="0"/>
              <a:t> </a:t>
            </a:r>
            <a:r>
              <a:rPr lang="en-US" dirty="0" err="1"/>
              <a:t>মধ্যপ্রাচ্যের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স্বতন্ত্র</a:t>
            </a:r>
            <a:r>
              <a:rPr lang="en-US" dirty="0"/>
              <a:t> </a:t>
            </a:r>
            <a:r>
              <a:rPr lang="en-US" dirty="0" err="1"/>
              <a:t>শুরুর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1F3F6E-C38C-2750-07C9-2A18236A9C19}"/>
              </a:ext>
            </a:extLst>
          </p:cNvPr>
          <p:cNvSpPr txBox="1"/>
          <p:nvPr/>
        </p:nvSpPr>
        <p:spPr>
          <a:xfrm>
            <a:off x="5179815" y="251192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9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207A1640-FAC7-4F56-A2DB-59C45EA2E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633" y="861935"/>
            <a:ext cx="11849367" cy="5996065"/>
          </a:xfrm>
        </p:spPr>
        <p:txBody>
          <a:bodyPr>
            <a:noAutofit/>
          </a:bodyPr>
          <a:lstStyle/>
          <a:p>
            <a:r>
              <a:rPr lang="en-US" sz="1800" dirty="0"/>
              <a:t>১৯৬১ </a:t>
            </a:r>
            <a:r>
              <a:rPr lang="en-US" sz="1800" dirty="0" err="1"/>
              <a:t>সালের</a:t>
            </a:r>
            <a:r>
              <a:rPr lang="en-US" sz="1800" dirty="0"/>
              <a:t> </a:t>
            </a:r>
            <a:r>
              <a:rPr lang="en-US" sz="1800" dirty="0" err="1"/>
              <a:t>জানুয়ারি</a:t>
            </a:r>
            <a:r>
              <a:rPr lang="en-US" sz="1800" dirty="0"/>
              <a:t> </a:t>
            </a:r>
            <a:r>
              <a:rPr lang="en-US" sz="1800" dirty="0" err="1"/>
              <a:t>মাসে</a:t>
            </a:r>
            <a:r>
              <a:rPr lang="en-US" sz="1800" dirty="0"/>
              <a:t> </a:t>
            </a:r>
            <a:r>
              <a:rPr lang="en-US" sz="1800" dirty="0" err="1"/>
              <a:t>আনুষ্ঠানিকভাবে</a:t>
            </a:r>
            <a:r>
              <a:rPr lang="en-US" sz="1800" dirty="0"/>
              <a:t> </a:t>
            </a:r>
            <a:r>
              <a:rPr lang="en-US" sz="1800" dirty="0" err="1"/>
              <a:t>তৈল</a:t>
            </a:r>
            <a:r>
              <a:rPr lang="en-US" sz="1800" dirty="0"/>
              <a:t> </a:t>
            </a:r>
            <a:r>
              <a:rPr lang="en-US" sz="1800" dirty="0" err="1"/>
              <a:t>উৎপাদন</a:t>
            </a:r>
            <a:r>
              <a:rPr lang="en-US" sz="1800" dirty="0"/>
              <a:t> ও </a:t>
            </a:r>
            <a:r>
              <a:rPr lang="en-US" sz="1800" dirty="0" err="1"/>
              <a:t>বিপণনকারী</a:t>
            </a:r>
            <a:r>
              <a:rPr lang="en-US" sz="1800" dirty="0"/>
              <a:t> </a:t>
            </a:r>
            <a:r>
              <a:rPr lang="en-US" sz="1800" dirty="0" err="1"/>
              <a:t>তৃতীয়বিশ্বভুক্ত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</a:t>
            </a:r>
            <a:r>
              <a:rPr lang="en-US" sz="1800" dirty="0"/>
              <a:t> OPEC </a:t>
            </a:r>
            <a:r>
              <a:rPr lang="en-US" sz="1800" dirty="0" err="1"/>
              <a:t>গঠন</a:t>
            </a:r>
            <a:r>
              <a:rPr lang="en-US" sz="1800" dirty="0"/>
              <a:t> </a:t>
            </a:r>
            <a:r>
              <a:rPr lang="en-US" sz="1800" dirty="0" err="1"/>
              <a:t>করেছিল</a:t>
            </a:r>
            <a:r>
              <a:rPr lang="en-US" sz="1800" dirty="0"/>
              <a:t>। </a:t>
            </a:r>
            <a:r>
              <a:rPr lang="en-US" sz="1800" dirty="0" err="1"/>
              <a:t>আর্থিক</a:t>
            </a:r>
            <a:r>
              <a:rPr lang="en-US" sz="1800" dirty="0"/>
              <a:t> </a:t>
            </a:r>
            <a:r>
              <a:rPr lang="en-US" sz="1800" dirty="0" err="1"/>
              <a:t>সমৃদ্ধির</a:t>
            </a:r>
            <a:r>
              <a:rPr lang="en-US" sz="1800" dirty="0"/>
              <a:t> </a:t>
            </a:r>
            <a:r>
              <a:rPr lang="en-US" sz="1800" dirty="0" err="1"/>
              <a:t>দৃষ্টিকোণ</a:t>
            </a:r>
            <a:r>
              <a:rPr lang="en-US" sz="1800" dirty="0"/>
              <a:t> </a:t>
            </a:r>
            <a:r>
              <a:rPr lang="en-US" sz="1800" dirty="0" err="1"/>
              <a:t>থেকে</a:t>
            </a:r>
            <a:r>
              <a:rPr lang="en-US" sz="1800" dirty="0"/>
              <a:t>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রাষ্ট্রগুলিকে</a:t>
            </a:r>
            <a:r>
              <a:rPr lang="en-US" sz="1800" dirty="0"/>
              <a:t> </a:t>
            </a:r>
            <a:r>
              <a:rPr lang="en-US" sz="1800" dirty="0" err="1"/>
              <a:t>সমবেতভাবে</a:t>
            </a:r>
            <a:r>
              <a:rPr lang="en-US" sz="1800" dirty="0"/>
              <a:t> </a:t>
            </a:r>
            <a:r>
              <a:rPr lang="en-US" sz="1800" dirty="0" err="1"/>
              <a:t>অনেকসময়</a:t>
            </a:r>
            <a:r>
              <a:rPr lang="en-US" sz="1800" dirty="0"/>
              <a:t> </a:t>
            </a:r>
            <a:r>
              <a:rPr lang="en-US" sz="1800" dirty="0" err="1"/>
              <a:t>চতুর্থ</a:t>
            </a:r>
            <a:r>
              <a:rPr lang="en-US" sz="1800" dirty="0"/>
              <a:t> </a:t>
            </a:r>
            <a:r>
              <a:rPr lang="en-US" sz="1800" dirty="0" err="1"/>
              <a:t>বিশ্ব</a:t>
            </a:r>
            <a:r>
              <a:rPr lang="en-US" sz="1800" dirty="0"/>
              <a:t> (Fourth World) </a:t>
            </a:r>
            <a:r>
              <a:rPr lang="en-US" sz="1800" dirty="0" err="1"/>
              <a:t>বলে</a:t>
            </a:r>
            <a:r>
              <a:rPr lang="en-US" sz="1800" dirty="0"/>
              <a:t> </a:t>
            </a:r>
            <a:r>
              <a:rPr lang="en-US" sz="1800" dirty="0" err="1"/>
              <a:t>অভিহিত</a:t>
            </a:r>
            <a:r>
              <a:rPr lang="en-US" sz="1800" dirty="0"/>
              <a:t> </a:t>
            </a:r>
            <a:r>
              <a:rPr lang="en-US" sz="1800" dirty="0" err="1"/>
              <a:t>করা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এমনই</a:t>
            </a:r>
            <a:r>
              <a:rPr lang="en-US" sz="1800" dirty="0"/>
              <a:t> </a:t>
            </a:r>
            <a:r>
              <a:rPr lang="en-US" sz="1800" dirty="0" err="1"/>
              <a:t>একজন</a:t>
            </a:r>
            <a:r>
              <a:rPr lang="en-US" sz="1800" dirty="0"/>
              <a:t> </a:t>
            </a:r>
            <a:r>
              <a:rPr lang="en-US" sz="1800" dirty="0" err="1"/>
              <a:t>বিশেষজ্ঞ</a:t>
            </a:r>
            <a:r>
              <a:rPr lang="en-US" sz="1800" dirty="0"/>
              <a:t> </a:t>
            </a:r>
            <a:r>
              <a:rPr lang="en-US" sz="1800" dirty="0" err="1"/>
              <a:t>ব্যক্তি</a:t>
            </a:r>
            <a:r>
              <a:rPr lang="en-US" sz="1800" dirty="0"/>
              <a:t> </a:t>
            </a:r>
            <a:r>
              <a:rPr lang="en-US" sz="1800" dirty="0" err="1"/>
              <a:t>হলেন</a:t>
            </a:r>
            <a:r>
              <a:rPr lang="en-US" sz="1800" dirty="0"/>
              <a:t> </a:t>
            </a:r>
            <a:r>
              <a:rPr lang="en-US" sz="1800" dirty="0" err="1"/>
              <a:t>পিটার</a:t>
            </a:r>
            <a:r>
              <a:rPr lang="en-US" sz="1800" dirty="0"/>
              <a:t> </a:t>
            </a:r>
            <a:r>
              <a:rPr lang="en-US" sz="1800" dirty="0" err="1"/>
              <a:t>ক্যালডোকোরেসি</a:t>
            </a:r>
            <a:r>
              <a:rPr lang="en-US" sz="1800" dirty="0"/>
              <a:t> (</a:t>
            </a:r>
            <a:r>
              <a:rPr lang="en-US" sz="1800" dirty="0" err="1"/>
              <a:t>Calvocoresse</a:t>
            </a:r>
            <a:r>
              <a:rPr lang="en-US" sz="1800" dirty="0"/>
              <a:t>)। </a:t>
            </a:r>
            <a:r>
              <a:rPr lang="en-US" sz="1800" dirty="0" err="1"/>
              <a:t>প্রকৃতপক্ষে</a:t>
            </a:r>
            <a:r>
              <a:rPr lang="en-US" sz="1800" dirty="0"/>
              <a:t> ১৯৬০ </a:t>
            </a:r>
            <a:r>
              <a:rPr lang="en-US" sz="1800" dirty="0" err="1"/>
              <a:t>সালের</a:t>
            </a:r>
            <a:r>
              <a:rPr lang="en-US" sz="1800" dirty="0"/>
              <a:t> </a:t>
            </a:r>
            <a:r>
              <a:rPr lang="en-US" sz="1800" dirty="0" err="1"/>
              <a:t>শেষভাগে</a:t>
            </a:r>
            <a:r>
              <a:rPr lang="en-US" sz="1800" dirty="0"/>
              <a:t>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সমস্ত</a:t>
            </a:r>
            <a:r>
              <a:rPr lang="en-US" sz="1800" dirty="0"/>
              <a:t> </a:t>
            </a:r>
            <a:r>
              <a:rPr lang="en-US" sz="1800" dirty="0" err="1"/>
              <a:t>রাষ্ট্র</a:t>
            </a:r>
            <a:r>
              <a:rPr lang="en-US" sz="1800" dirty="0"/>
              <a:t> OPEC-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প্রতিষ্ঠায়</a:t>
            </a:r>
            <a:r>
              <a:rPr lang="en-US" sz="1800" dirty="0"/>
              <a:t> </a:t>
            </a:r>
            <a:r>
              <a:rPr lang="en-US" sz="1800" dirty="0" err="1"/>
              <a:t>উদ্যোগী</a:t>
            </a:r>
            <a:r>
              <a:rPr lang="en-US" sz="1800" dirty="0"/>
              <a:t> </a:t>
            </a:r>
            <a:r>
              <a:rPr lang="en-US" sz="1800" dirty="0" err="1"/>
              <a:t>হয়েছিল</a:t>
            </a:r>
            <a:r>
              <a:rPr lang="en-US" sz="1800" dirty="0"/>
              <a:t>। </a:t>
            </a:r>
            <a:r>
              <a:rPr lang="en-US" sz="1800" dirty="0" err="1"/>
              <a:t>প্রাথমিক</a:t>
            </a:r>
            <a:r>
              <a:rPr lang="en-US" sz="1800" dirty="0"/>
              <a:t> </a:t>
            </a:r>
            <a:r>
              <a:rPr lang="en-US" sz="1800" dirty="0" err="1"/>
              <a:t>পর্বে</a:t>
            </a:r>
            <a:r>
              <a:rPr lang="en-US" sz="1800" dirty="0"/>
              <a:t>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সদস্যরাষ্ট্র</a:t>
            </a:r>
            <a:r>
              <a:rPr lang="en-US" sz="1800" dirty="0"/>
              <a:t> </a:t>
            </a:r>
            <a:r>
              <a:rPr lang="en-US" sz="1800" dirty="0" err="1"/>
              <a:t>ছিল</a:t>
            </a:r>
            <a:r>
              <a:rPr lang="en-US" sz="1800" dirty="0"/>
              <a:t> </a:t>
            </a:r>
            <a:r>
              <a:rPr lang="en-US" sz="1800" dirty="0" err="1"/>
              <a:t>ছয়টি</a:t>
            </a:r>
            <a:r>
              <a:rPr lang="en-US" sz="1800" dirty="0"/>
              <a:t>। </a:t>
            </a:r>
            <a:r>
              <a:rPr lang="en-US" sz="1800" dirty="0" err="1"/>
              <a:t>এরা</a:t>
            </a:r>
            <a:r>
              <a:rPr lang="en-US" sz="1800" dirty="0"/>
              <a:t> হ </a:t>
            </a:r>
            <a:r>
              <a:rPr lang="en-US" sz="1800" dirty="0" err="1"/>
              <a:t>ইরান</a:t>
            </a:r>
            <a:r>
              <a:rPr lang="en-US" sz="1800" dirty="0"/>
              <a:t>, </a:t>
            </a:r>
            <a:r>
              <a:rPr lang="en-US" sz="1800" dirty="0" err="1"/>
              <a:t>ইরাক</a:t>
            </a:r>
            <a:r>
              <a:rPr lang="en-US" sz="1800" dirty="0"/>
              <a:t>, </a:t>
            </a:r>
            <a:r>
              <a:rPr lang="en-US" sz="1800" dirty="0" err="1"/>
              <a:t>কুয়েত</a:t>
            </a:r>
            <a:r>
              <a:rPr lang="en-US" sz="1800" dirty="0"/>
              <a:t>, </a:t>
            </a:r>
            <a:r>
              <a:rPr lang="en-US" sz="1800" dirty="0" err="1"/>
              <a:t>লিবিয়া</a:t>
            </a:r>
            <a:r>
              <a:rPr lang="en-US" sz="1800" dirty="0"/>
              <a:t>, </a:t>
            </a:r>
            <a:r>
              <a:rPr lang="en-US" sz="1800" dirty="0" err="1"/>
              <a:t>সৌদিআরব</a:t>
            </a:r>
            <a:r>
              <a:rPr lang="en-US" sz="1800" dirty="0"/>
              <a:t> </a:t>
            </a:r>
            <a:r>
              <a:rPr lang="en-US" sz="1800" dirty="0" err="1"/>
              <a:t>এবং</a:t>
            </a:r>
            <a:r>
              <a:rPr lang="en-US" sz="1800" dirty="0"/>
              <a:t> </a:t>
            </a:r>
            <a:r>
              <a:rPr lang="en-US" sz="1800" dirty="0" err="1"/>
              <a:t>দক্ষিণ</a:t>
            </a:r>
            <a:r>
              <a:rPr lang="en-US" sz="1800" dirty="0"/>
              <a:t> </a:t>
            </a:r>
            <a:r>
              <a:rPr lang="en-US" sz="1800" dirty="0" err="1"/>
              <a:t>আমেরিকার</a:t>
            </a:r>
            <a:r>
              <a:rPr lang="en-US" sz="1800" dirty="0"/>
              <a:t> </a:t>
            </a:r>
            <a:r>
              <a:rPr lang="en-US" sz="1800" dirty="0" err="1"/>
              <a:t>ভেনেজুয়েলা</a:t>
            </a:r>
            <a:r>
              <a:rPr lang="en-US" sz="1800" dirty="0"/>
              <a:t>। </a:t>
            </a:r>
            <a:r>
              <a:rPr lang="en-US" sz="1800" dirty="0" err="1"/>
              <a:t>উল্লেখ্য</a:t>
            </a:r>
            <a:r>
              <a:rPr lang="en-US" sz="1800" dirty="0"/>
              <a:t> </a:t>
            </a:r>
            <a:r>
              <a:rPr lang="en-US" sz="1800" dirty="0" err="1"/>
              <a:t>বিষয়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</a:t>
            </a:r>
            <a:r>
              <a:rPr lang="en-US" sz="1800" dirty="0" err="1"/>
              <a:t>ভেনেজুয়েলা</a:t>
            </a:r>
            <a:r>
              <a:rPr lang="en-US" sz="1800" dirty="0"/>
              <a:t> </a:t>
            </a:r>
            <a:r>
              <a:rPr lang="en-US" sz="1800" dirty="0" err="1"/>
              <a:t>ছাড়া</a:t>
            </a:r>
            <a:r>
              <a:rPr lang="en-US" sz="1800" dirty="0"/>
              <a:t> </a:t>
            </a:r>
            <a:r>
              <a:rPr lang="en-US" sz="1800" dirty="0" err="1"/>
              <a:t>বাকি</a:t>
            </a:r>
            <a:r>
              <a:rPr lang="en-US" sz="1800" dirty="0"/>
              <a:t> </a:t>
            </a:r>
            <a:r>
              <a:rPr lang="en-US" sz="1800" dirty="0" err="1"/>
              <a:t>সব</a:t>
            </a:r>
            <a:r>
              <a:rPr lang="en-US" sz="1800" dirty="0"/>
              <a:t> </a:t>
            </a:r>
            <a:r>
              <a:rPr lang="en-US" sz="1800" dirty="0" err="1"/>
              <a:t>রাষ্ট্রই</a:t>
            </a:r>
            <a:r>
              <a:rPr lang="en-US" sz="1800" dirty="0"/>
              <a:t> </a:t>
            </a:r>
            <a:r>
              <a:rPr lang="en-US" sz="1800" dirty="0" err="1"/>
              <a:t>মধ্যপ্রাচ্যের</a:t>
            </a:r>
            <a:r>
              <a:rPr lang="en-US" sz="1800" dirty="0"/>
              <a:t> </a:t>
            </a:r>
            <a:r>
              <a:rPr lang="en-US" sz="1800" dirty="0" err="1"/>
              <a:t>অন্তর্গত</a:t>
            </a:r>
            <a:r>
              <a:rPr lang="en-US" sz="1800" dirty="0"/>
              <a:t>। </a:t>
            </a:r>
            <a:r>
              <a:rPr lang="en-US" sz="1800" dirty="0" err="1"/>
              <a:t>পরবর্তীকালে</a:t>
            </a:r>
            <a:r>
              <a:rPr lang="en-US" sz="1800" dirty="0"/>
              <a:t> </a:t>
            </a:r>
            <a:r>
              <a:rPr lang="en-US" sz="1800" dirty="0" err="1"/>
              <a:t>আরও</a:t>
            </a:r>
            <a:r>
              <a:rPr lang="en-US" sz="1800" dirty="0"/>
              <a:t> ৬টি </a:t>
            </a:r>
            <a:r>
              <a:rPr lang="en-US" sz="1800" dirty="0" err="1"/>
              <a:t>রাষ্ট্র</a:t>
            </a:r>
            <a:r>
              <a:rPr lang="en-US" sz="1800" dirty="0"/>
              <a:t>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সদস্য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রাষ্ট্রগুলি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</a:t>
            </a:r>
            <a:r>
              <a:rPr lang="en-US" sz="1800" dirty="0" err="1"/>
              <a:t>কাকার</a:t>
            </a:r>
            <a:r>
              <a:rPr lang="en-US" sz="1800" dirty="0"/>
              <a:t> (১৯৬১), </a:t>
            </a:r>
            <a:r>
              <a:rPr lang="en-US" sz="1800" dirty="0" err="1"/>
              <a:t>ইন্দোনেশিয়া</a:t>
            </a:r>
            <a:r>
              <a:rPr lang="en-US" sz="1800" dirty="0"/>
              <a:t> (১৯৬২), </a:t>
            </a:r>
            <a:r>
              <a:rPr lang="en-US" sz="1800" dirty="0" err="1"/>
              <a:t>লিবিয়া</a:t>
            </a:r>
            <a:r>
              <a:rPr lang="en-US" sz="1800" dirty="0"/>
              <a:t> (১৯৬২), </a:t>
            </a:r>
            <a:r>
              <a:rPr lang="en-US" sz="1800" dirty="0" err="1"/>
              <a:t>সংযুক্ত</a:t>
            </a:r>
            <a:r>
              <a:rPr lang="en-US" sz="1800" dirty="0"/>
              <a:t> </a:t>
            </a:r>
            <a:r>
              <a:rPr lang="en-US" sz="1800" dirty="0" err="1"/>
              <a:t>আরব</a:t>
            </a:r>
            <a:r>
              <a:rPr lang="en-US" sz="1800" dirty="0"/>
              <a:t> </a:t>
            </a:r>
            <a:r>
              <a:rPr lang="en-US" sz="1800" dirty="0" err="1"/>
              <a:t>আমিরশাহী</a:t>
            </a:r>
            <a:r>
              <a:rPr lang="en-US" sz="1800" dirty="0"/>
              <a:t> (১৯৬৭)।</a:t>
            </a:r>
          </a:p>
          <a:p>
            <a:endParaRPr lang="en-US" sz="1800" dirty="0"/>
          </a:p>
          <a:p>
            <a:r>
              <a:rPr lang="en-US" sz="1800" dirty="0" err="1"/>
              <a:t>আলজিরিয়া</a:t>
            </a:r>
            <a:r>
              <a:rPr lang="en-US" sz="1800" dirty="0"/>
              <a:t> (১৯৬৯) </a:t>
            </a:r>
            <a:r>
              <a:rPr lang="en-US" sz="1800" dirty="0" err="1"/>
              <a:t>এবং</a:t>
            </a:r>
            <a:r>
              <a:rPr lang="en-US" sz="1800" dirty="0"/>
              <a:t> </a:t>
            </a:r>
            <a:r>
              <a:rPr lang="en-US" sz="1800" dirty="0" err="1"/>
              <a:t>নাইজিরিয়া</a:t>
            </a:r>
            <a:r>
              <a:rPr lang="en-US" sz="1800" dirty="0"/>
              <a:t> (১৯৭১)। </a:t>
            </a:r>
            <a:r>
              <a:rPr lang="en-US" sz="1800" dirty="0" err="1"/>
              <a:t>পরে</a:t>
            </a:r>
            <a:r>
              <a:rPr lang="en-US" sz="1800" dirty="0"/>
              <a:t> </a:t>
            </a:r>
            <a:r>
              <a:rPr lang="en-US" sz="1800" dirty="0" err="1"/>
              <a:t>আরও</a:t>
            </a:r>
            <a:r>
              <a:rPr lang="en-US" sz="1800" dirty="0"/>
              <a:t> </a:t>
            </a:r>
            <a:r>
              <a:rPr lang="en-US" sz="1800" dirty="0" err="1"/>
              <a:t>দুটি</a:t>
            </a:r>
            <a:r>
              <a:rPr lang="en-US" sz="1800" dirty="0"/>
              <a:t> </a:t>
            </a:r>
            <a:r>
              <a:rPr lang="en-US" sz="1800" dirty="0" err="1"/>
              <a:t>দেশ</a:t>
            </a:r>
            <a:r>
              <a:rPr lang="en-US" sz="1800" dirty="0"/>
              <a:t> </a:t>
            </a:r>
            <a:r>
              <a:rPr lang="en-US" sz="1800" dirty="0" err="1"/>
              <a:t>ইকুয়েডর</a:t>
            </a:r>
            <a:r>
              <a:rPr lang="en-US" sz="1800" dirty="0"/>
              <a:t> ও </a:t>
            </a:r>
            <a:r>
              <a:rPr lang="en-US" sz="1800" dirty="0" err="1"/>
              <a:t>গ্যাবন</a:t>
            </a:r>
            <a:r>
              <a:rPr lang="en-US" sz="1800" dirty="0"/>
              <a:t> </a:t>
            </a:r>
            <a:r>
              <a:rPr lang="en-US" sz="1800" dirty="0" err="1"/>
              <a:t>সদস্য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OPEC-এ </a:t>
            </a:r>
            <a:r>
              <a:rPr lang="en-US" sz="1800" dirty="0" err="1"/>
              <a:t>সদর</a:t>
            </a:r>
            <a:r>
              <a:rPr lang="en-US" sz="1800" dirty="0"/>
              <a:t> </a:t>
            </a:r>
            <a:r>
              <a:rPr lang="en-US" sz="1800" dirty="0" err="1"/>
              <a:t>দপ্তর</a:t>
            </a:r>
            <a:r>
              <a:rPr lang="en-US" sz="1800" dirty="0"/>
              <a:t> </a:t>
            </a:r>
            <a:r>
              <a:rPr lang="en-US" sz="1800" dirty="0" err="1"/>
              <a:t>বর্তমানে</a:t>
            </a:r>
            <a:r>
              <a:rPr lang="en-US" sz="1800" dirty="0"/>
              <a:t> </a:t>
            </a:r>
            <a:r>
              <a:rPr lang="en-US" sz="1800" dirty="0" err="1"/>
              <a:t>অস্ট্রিয়ার</a:t>
            </a:r>
            <a:r>
              <a:rPr lang="en-US" sz="1800" dirty="0"/>
              <a:t> </a:t>
            </a:r>
            <a:r>
              <a:rPr lang="en-US" sz="1800" dirty="0" err="1"/>
              <a:t>ভিয়েনায়</a:t>
            </a:r>
            <a:r>
              <a:rPr lang="en-US" sz="1800" dirty="0"/>
              <a:t> </a:t>
            </a:r>
            <a:r>
              <a:rPr lang="en-US" sz="1800" dirty="0" err="1"/>
              <a:t>অবস্থিত</a:t>
            </a:r>
            <a:r>
              <a:rPr lang="en-US" sz="1800" dirty="0"/>
              <a:t>। </a:t>
            </a:r>
            <a:r>
              <a:rPr lang="en-US" sz="1800" dirty="0" err="1"/>
              <a:t>বলাবাহুল্য</a:t>
            </a:r>
            <a:r>
              <a:rPr lang="en-US" sz="1800" dirty="0"/>
              <a:t> </a:t>
            </a:r>
            <a:r>
              <a:rPr lang="en-US" sz="1800" dirty="0" err="1"/>
              <a:t>সদস্য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রাষ্ট্রগুলির</a:t>
            </a:r>
            <a:r>
              <a:rPr lang="en-US" sz="1800" dirty="0"/>
              <a:t> </a:t>
            </a:r>
            <a:r>
              <a:rPr lang="en-US" sz="1800" dirty="0" err="1"/>
              <a:t>তৈল</a:t>
            </a:r>
            <a:r>
              <a:rPr lang="en-US" sz="1800" dirty="0"/>
              <a:t> </a:t>
            </a:r>
            <a:r>
              <a:rPr lang="en-US" sz="1800" dirty="0" err="1"/>
              <a:t>নিষ্কাশন</a:t>
            </a:r>
            <a:r>
              <a:rPr lang="en-US" sz="1800" dirty="0"/>
              <a:t>, </a:t>
            </a:r>
            <a:r>
              <a:rPr lang="en-US" sz="1800" dirty="0" err="1"/>
              <a:t>বিপণন</a:t>
            </a:r>
            <a:r>
              <a:rPr lang="en-US" sz="1800" dirty="0"/>
              <a:t> ও </a:t>
            </a:r>
            <a:r>
              <a:rPr lang="en-US" sz="1800" dirty="0" err="1"/>
              <a:t>মূল্য</a:t>
            </a:r>
            <a:r>
              <a:rPr lang="en-US" sz="1800" dirty="0"/>
              <a:t> </a:t>
            </a:r>
            <a:r>
              <a:rPr lang="en-US" sz="1800" dirty="0" err="1"/>
              <a:t>নির্ধারণে</a:t>
            </a:r>
            <a:r>
              <a:rPr lang="en-US" sz="1800" dirty="0"/>
              <a:t> </a:t>
            </a:r>
            <a:r>
              <a:rPr lang="en-US" sz="1800" dirty="0" err="1"/>
              <a:t>সাধারণ</a:t>
            </a:r>
            <a:r>
              <a:rPr lang="en-US" sz="1800" dirty="0"/>
              <a:t> </a:t>
            </a:r>
            <a:r>
              <a:rPr lang="en-US" sz="1800" dirty="0" err="1"/>
              <a:t>নীতি</a:t>
            </a:r>
            <a:r>
              <a:rPr lang="en-US" sz="1800" dirty="0"/>
              <a:t> </a:t>
            </a:r>
            <a:r>
              <a:rPr lang="en-US" sz="1800" dirty="0" err="1"/>
              <a:t>রচনা</a:t>
            </a:r>
            <a:r>
              <a:rPr lang="en-US" sz="1800" dirty="0"/>
              <a:t> ও </a:t>
            </a:r>
            <a:r>
              <a:rPr lang="en-US" sz="1800" dirty="0" err="1"/>
              <a:t>প্রয়োগ</a:t>
            </a:r>
            <a:r>
              <a:rPr lang="en-US" sz="1800" dirty="0"/>
              <a:t> </a:t>
            </a:r>
            <a:r>
              <a:rPr lang="en-US" sz="1800" dirty="0" err="1"/>
              <a:t>করাই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OPEC-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উদ্দেশ্য</a:t>
            </a:r>
            <a:r>
              <a:rPr lang="en-US" sz="1800" dirty="0"/>
              <a:t>। ১০ </a:t>
            </a:r>
            <a:r>
              <a:rPr lang="en-US" sz="1800" dirty="0" err="1"/>
              <a:t>বর্তমানে</a:t>
            </a:r>
            <a:r>
              <a:rPr lang="en-US" sz="1800" dirty="0"/>
              <a:t> </a:t>
            </a:r>
            <a:r>
              <a:rPr lang="en-US" sz="1800" dirty="0" err="1"/>
              <a:t>বিশ্বের</a:t>
            </a:r>
            <a:r>
              <a:rPr lang="en-US" sz="1800" dirty="0"/>
              <a:t> </a:t>
            </a:r>
            <a:r>
              <a:rPr lang="en-US" sz="1800" dirty="0" err="1"/>
              <a:t>সামগ্রিক</a:t>
            </a:r>
            <a:r>
              <a:rPr lang="en-US" sz="1800" dirty="0"/>
              <a:t> </a:t>
            </a:r>
            <a:r>
              <a:rPr lang="en-US" sz="1800" dirty="0" err="1"/>
              <a:t>খনিজ</a:t>
            </a:r>
            <a:r>
              <a:rPr lang="en-US" sz="1800" dirty="0"/>
              <a:t> </a:t>
            </a:r>
            <a:r>
              <a:rPr lang="en-US" sz="1800" dirty="0" err="1"/>
              <a:t>তৈলের</a:t>
            </a:r>
            <a:r>
              <a:rPr lang="en-US" sz="1800" dirty="0"/>
              <a:t> ৭৮৫ </a:t>
            </a:r>
            <a:r>
              <a:rPr lang="en-US" sz="1800" dirty="0" err="1"/>
              <a:t>এবং</a:t>
            </a:r>
            <a:r>
              <a:rPr lang="en-US" sz="1800" dirty="0"/>
              <a:t> </a:t>
            </a:r>
            <a:r>
              <a:rPr lang="en-US" sz="1800" dirty="0" err="1"/>
              <a:t>প্রাকৃতিক</a:t>
            </a:r>
            <a:r>
              <a:rPr lang="en-US" sz="1800" dirty="0"/>
              <a:t> </a:t>
            </a:r>
            <a:r>
              <a:rPr lang="en-US" sz="1800" dirty="0" err="1"/>
              <a:t>গ্যাসের</a:t>
            </a:r>
            <a:r>
              <a:rPr lang="en-US" sz="1800" dirty="0"/>
              <a:t> ১৬% OPEC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সদস্যরাষ্ট্রগুলি</a:t>
            </a:r>
            <a:r>
              <a:rPr lang="en-US" sz="1800" dirty="0"/>
              <a:t> </a:t>
            </a:r>
            <a:r>
              <a:rPr lang="en-US" sz="1800" dirty="0" err="1"/>
              <a:t>উৎপাদন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। </a:t>
            </a:r>
            <a:r>
              <a:rPr lang="en-US" sz="1800" dirty="0" err="1"/>
              <a:t>একথা</a:t>
            </a:r>
            <a:r>
              <a:rPr lang="en-US" sz="1800" dirty="0"/>
              <a:t> </a:t>
            </a:r>
            <a:r>
              <a:rPr lang="en-US" sz="1800" dirty="0" err="1"/>
              <a:t>সহজেই</a:t>
            </a:r>
            <a:r>
              <a:rPr lang="en-US" sz="1800" dirty="0"/>
              <a:t> </a:t>
            </a:r>
            <a:r>
              <a:rPr lang="en-US" sz="1800" dirty="0" err="1"/>
              <a:t>বোঝা</a:t>
            </a:r>
            <a:r>
              <a:rPr lang="en-US" sz="1800" dirty="0"/>
              <a:t> </a:t>
            </a:r>
            <a:r>
              <a:rPr lang="en-US" sz="1800" dirty="0" err="1"/>
              <a:t>যায়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,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মূল্যবান</a:t>
            </a:r>
            <a:r>
              <a:rPr lang="en-US" sz="1800" dirty="0"/>
              <a:t> </a:t>
            </a:r>
            <a:r>
              <a:rPr lang="en-US" sz="1800" dirty="0" err="1"/>
              <a:t>সম্পদকে</a:t>
            </a:r>
            <a:r>
              <a:rPr lang="en-US" sz="1800" dirty="0"/>
              <a:t> </a:t>
            </a:r>
            <a:r>
              <a:rPr lang="en-US" sz="1800" dirty="0" err="1"/>
              <a:t>এটি</a:t>
            </a:r>
            <a:r>
              <a:rPr lang="en-US" sz="1800" dirty="0"/>
              <a:t> </a:t>
            </a:r>
            <a:r>
              <a:rPr lang="en-US" sz="1800" dirty="0" err="1"/>
              <a:t>শক্তিশালী</a:t>
            </a:r>
            <a:r>
              <a:rPr lang="en-US" sz="1800" dirty="0"/>
              <a:t> </a:t>
            </a:r>
            <a:r>
              <a:rPr lang="en-US" sz="1800" dirty="0" err="1"/>
              <a:t>অস্ত্ররূপে</a:t>
            </a:r>
            <a:r>
              <a:rPr lang="en-US" sz="1800" dirty="0"/>
              <a:t> </a:t>
            </a:r>
            <a:r>
              <a:rPr lang="en-US" sz="1800" dirty="0" err="1"/>
              <a:t>ব্যবহার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বিশ্ব</a:t>
            </a:r>
            <a:r>
              <a:rPr lang="en-US" sz="1800" dirty="0"/>
              <a:t> </a:t>
            </a:r>
            <a:r>
              <a:rPr lang="en-US" sz="1800" dirty="0" err="1"/>
              <a:t>রাজনীতিতে</a:t>
            </a:r>
            <a:r>
              <a:rPr lang="en-US" sz="1800" dirty="0"/>
              <a:t> </a:t>
            </a:r>
            <a:r>
              <a:rPr lang="en-US" sz="1800" dirty="0" err="1"/>
              <a:t>নিজেদের</a:t>
            </a:r>
            <a:r>
              <a:rPr lang="en-US" sz="1800" dirty="0"/>
              <a:t> </a:t>
            </a:r>
            <a:r>
              <a:rPr lang="en-US" sz="1800" dirty="0" err="1"/>
              <a:t>প্রাধান্য</a:t>
            </a:r>
            <a:r>
              <a:rPr lang="en-US" sz="1800" dirty="0"/>
              <a:t> </a:t>
            </a:r>
            <a:r>
              <a:rPr lang="en-US" sz="1800" dirty="0" err="1"/>
              <a:t>প্রতিষ্ঠিত</a:t>
            </a:r>
            <a:r>
              <a:rPr lang="en-US" sz="1800" dirty="0"/>
              <a:t> </a:t>
            </a:r>
            <a:r>
              <a:rPr lang="en-US" sz="1800" dirty="0" err="1"/>
              <a:t>করা</a:t>
            </a:r>
            <a:r>
              <a:rPr lang="en-US" sz="1800" dirty="0"/>
              <a:t> OPEC-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অন্তর্নিহিত</a:t>
            </a:r>
            <a:r>
              <a:rPr lang="en-US" sz="1800" dirty="0"/>
              <a:t> </a:t>
            </a:r>
            <a:r>
              <a:rPr lang="en-US" sz="1800" dirty="0" err="1"/>
              <a:t>উদ্দেশ্য</a:t>
            </a:r>
            <a:r>
              <a:rPr lang="en-US" sz="1800" dirty="0"/>
              <a:t>। </a:t>
            </a:r>
            <a:r>
              <a:rPr lang="en-US" sz="1800" dirty="0" err="1"/>
              <a:t>একলা</a:t>
            </a:r>
            <a:r>
              <a:rPr lang="en-US" sz="1800" dirty="0"/>
              <a:t> </a:t>
            </a:r>
            <a:r>
              <a:rPr lang="en-US" sz="1800" dirty="0" err="1"/>
              <a:t>এইসব</a:t>
            </a:r>
            <a:r>
              <a:rPr lang="en-US" sz="1800" dirty="0"/>
              <a:t> </a:t>
            </a:r>
            <a:r>
              <a:rPr lang="en-US" sz="1800" dirty="0" err="1"/>
              <a:t>দেশের</a:t>
            </a:r>
            <a:r>
              <a:rPr lang="en-US" sz="1800" dirty="0"/>
              <a:t> </a:t>
            </a:r>
            <a:r>
              <a:rPr lang="en-US" sz="1800" dirty="0" err="1"/>
              <a:t>ভূগর্ভ</a:t>
            </a:r>
            <a:r>
              <a:rPr lang="en-US" sz="1800" dirty="0"/>
              <a:t> </a:t>
            </a:r>
            <a:r>
              <a:rPr lang="en-US" sz="1800" dirty="0" err="1"/>
              <a:t>থেকে</a:t>
            </a:r>
            <a:r>
              <a:rPr lang="en-US" sz="1800" dirty="0"/>
              <a:t> </a:t>
            </a:r>
            <a:r>
              <a:rPr lang="en-US" sz="1800" dirty="0" err="1"/>
              <a:t>তৈল</a:t>
            </a:r>
            <a:r>
              <a:rPr lang="en-US" sz="1800" dirty="0"/>
              <a:t> </a:t>
            </a:r>
            <a:r>
              <a:rPr lang="en-US" sz="1800" dirty="0" err="1"/>
              <a:t>সম্পদের</a:t>
            </a:r>
            <a:r>
              <a:rPr lang="en-US" sz="1800" dirty="0"/>
              <a:t> </a:t>
            </a:r>
            <a:r>
              <a:rPr lang="en-US" sz="1800" dirty="0" err="1"/>
              <a:t>উত্তোলন</a:t>
            </a:r>
            <a:r>
              <a:rPr lang="en-US" sz="1800" dirty="0"/>
              <a:t>, </a:t>
            </a:r>
            <a:r>
              <a:rPr lang="en-US" sz="1800" dirty="0" err="1"/>
              <a:t>শোষন</a:t>
            </a:r>
            <a:r>
              <a:rPr lang="en-US" sz="1800" dirty="0"/>
              <a:t> ও </a:t>
            </a:r>
            <a:r>
              <a:rPr lang="en-US" sz="1800" dirty="0" err="1"/>
              <a:t>বিপণনের</a:t>
            </a:r>
            <a:r>
              <a:rPr lang="en-US" sz="1800" dirty="0"/>
              <a:t> </a:t>
            </a:r>
            <a:r>
              <a:rPr lang="en-US" sz="1800" dirty="0" err="1"/>
              <a:t>বিষয়গুলি</a:t>
            </a:r>
            <a:r>
              <a:rPr lang="en-US" sz="1800" dirty="0"/>
              <a:t> </a:t>
            </a:r>
            <a:r>
              <a:rPr lang="en-US" sz="1800" dirty="0" err="1"/>
              <a:t>পাশ্চাত্য</a:t>
            </a:r>
            <a:r>
              <a:rPr lang="en-US" sz="1800" dirty="0"/>
              <a:t> </a:t>
            </a:r>
            <a:r>
              <a:rPr lang="en-US" sz="1800" dirty="0" err="1"/>
              <a:t>পুঁজিবাদী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রাষ্ট্রগুলির</a:t>
            </a:r>
            <a:r>
              <a:rPr lang="en-US" sz="1800" dirty="0"/>
              <a:t> </a:t>
            </a:r>
            <a:r>
              <a:rPr lang="en-US" sz="1800" dirty="0" err="1"/>
              <a:t>নিয়ন্ত্রণে</a:t>
            </a:r>
            <a:r>
              <a:rPr lang="en-US" sz="1800" dirty="0"/>
              <a:t> </a:t>
            </a:r>
            <a:r>
              <a:rPr lang="en-US" sz="1800" dirty="0" err="1"/>
              <a:t>ছিল</a:t>
            </a:r>
            <a:r>
              <a:rPr lang="en-US" sz="1800" dirty="0"/>
              <a:t>। </a:t>
            </a:r>
            <a:r>
              <a:rPr lang="en-US" sz="1800" dirty="0" err="1"/>
              <a:t>বিশে</a:t>
            </a:r>
            <a:r>
              <a:rPr lang="en-US" sz="1800" dirty="0"/>
              <a:t> </a:t>
            </a:r>
            <a:r>
              <a:rPr lang="en-US" sz="1800" dirty="0" err="1"/>
              <a:t>শতকের</a:t>
            </a:r>
            <a:r>
              <a:rPr lang="en-US" sz="1800" dirty="0"/>
              <a:t> </a:t>
            </a:r>
            <a:r>
              <a:rPr lang="en-US" sz="1800" dirty="0" err="1"/>
              <a:t>মাঝামাঝি</a:t>
            </a:r>
            <a:r>
              <a:rPr lang="en-US" sz="1800" dirty="0"/>
              <a:t> </a:t>
            </a:r>
            <a:r>
              <a:rPr lang="en-US" sz="1800" dirty="0" err="1"/>
              <a:t>পর্যন্ত</a:t>
            </a:r>
            <a:r>
              <a:rPr lang="en-US" sz="1800" dirty="0"/>
              <a:t> </a:t>
            </a:r>
            <a:r>
              <a:rPr lang="en-US" sz="1800" dirty="0" err="1"/>
              <a:t>মুষ্টিমেয়</a:t>
            </a:r>
            <a:r>
              <a:rPr lang="en-US" sz="1800" dirty="0"/>
              <a:t> </a:t>
            </a:r>
            <a:r>
              <a:rPr lang="en-US" sz="1800" dirty="0" err="1"/>
              <a:t>কয়েকটি</a:t>
            </a:r>
            <a:r>
              <a:rPr lang="en-US" sz="1800" dirty="0"/>
              <a:t> </a:t>
            </a:r>
            <a:r>
              <a:rPr lang="en-US" sz="1800" dirty="0" err="1"/>
              <a:t>পাশ্চাত্য</a:t>
            </a:r>
            <a:r>
              <a:rPr lang="en-US" sz="1800" dirty="0"/>
              <a:t> </a:t>
            </a:r>
            <a:r>
              <a:rPr lang="en-US" sz="1800" dirty="0" err="1"/>
              <a:t>মালিকানাধীন</a:t>
            </a:r>
            <a:r>
              <a:rPr lang="en-US" sz="1800" dirty="0"/>
              <a:t> </a:t>
            </a:r>
            <a:r>
              <a:rPr lang="en-US" sz="1800" dirty="0" err="1"/>
              <a:t>কোম্পানি</a:t>
            </a:r>
            <a:r>
              <a:rPr lang="en-US" sz="1800" dirty="0"/>
              <a:t> </a:t>
            </a:r>
            <a:r>
              <a:rPr lang="en-US" sz="1800" dirty="0" err="1"/>
              <a:t>তৈল</a:t>
            </a:r>
            <a:r>
              <a:rPr lang="en-US" sz="1800" dirty="0"/>
              <a:t> </a:t>
            </a:r>
            <a:r>
              <a:rPr lang="en-US" sz="1800" dirty="0" err="1"/>
              <a:t>সম্পদকে</a:t>
            </a:r>
            <a:r>
              <a:rPr lang="en-US" sz="1800" dirty="0"/>
              <a:t> </a:t>
            </a:r>
            <a:r>
              <a:rPr lang="en-US" sz="1800" dirty="0" err="1"/>
              <a:t>নিয়ন্ত্রণ</a:t>
            </a:r>
            <a:r>
              <a:rPr lang="en-US" sz="1800" dirty="0"/>
              <a:t> </a:t>
            </a:r>
            <a:r>
              <a:rPr lang="en-US" sz="1800" dirty="0" err="1"/>
              <a:t>করত</a:t>
            </a:r>
            <a:r>
              <a:rPr lang="en-US" sz="1800" dirty="0"/>
              <a:t>।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নিয়ন্ত্রণের</a:t>
            </a:r>
            <a:r>
              <a:rPr lang="en-US" sz="1800" dirty="0"/>
              <a:t> </a:t>
            </a:r>
            <a:r>
              <a:rPr lang="en-US" sz="1800" dirty="0" err="1"/>
              <a:t>ওপর</a:t>
            </a:r>
            <a:r>
              <a:rPr lang="en-US" sz="1800" dirty="0"/>
              <a:t> </a:t>
            </a:r>
            <a:r>
              <a:rPr lang="en-US" sz="1800" dirty="0" err="1"/>
              <a:t>প্রথম</a:t>
            </a:r>
            <a:r>
              <a:rPr lang="en-US" sz="1800" dirty="0"/>
              <a:t> </a:t>
            </a:r>
            <a:r>
              <a:rPr lang="en-US" sz="1800" dirty="0" err="1"/>
              <a:t>আঘাত</a:t>
            </a:r>
            <a:r>
              <a:rPr lang="en-US" sz="1800" dirty="0"/>
              <a:t> </a:t>
            </a:r>
            <a:r>
              <a:rPr lang="en-US" sz="1800" dirty="0" err="1"/>
              <a:t>এনেছিলেন</a:t>
            </a:r>
            <a:r>
              <a:rPr lang="en-US" sz="1800" dirty="0"/>
              <a:t> </a:t>
            </a:r>
            <a:r>
              <a:rPr lang="en-US" sz="1800" dirty="0" err="1"/>
              <a:t>ইরানের</a:t>
            </a:r>
            <a:r>
              <a:rPr lang="en-US" sz="1800" dirty="0"/>
              <a:t> </a:t>
            </a:r>
            <a:r>
              <a:rPr lang="en-US" sz="1800" dirty="0" err="1"/>
              <a:t>জাতীয়তাবাদী</a:t>
            </a:r>
            <a:r>
              <a:rPr lang="en-US" sz="1800" dirty="0"/>
              <a:t> </a:t>
            </a:r>
            <a:r>
              <a:rPr lang="en-US" sz="1800" dirty="0" err="1"/>
              <a:t>মুসাদেক</a:t>
            </a:r>
            <a:r>
              <a:rPr lang="en-US" sz="1800" dirty="0"/>
              <a:t> </a:t>
            </a:r>
            <a:r>
              <a:rPr lang="en-US" sz="1800" dirty="0" err="1"/>
              <a:t>সরকার</a:t>
            </a:r>
            <a:r>
              <a:rPr lang="en-US" sz="1800" dirty="0"/>
              <a:t>। </a:t>
            </a:r>
            <a:r>
              <a:rPr lang="en-US" sz="1800" dirty="0" err="1"/>
              <a:t>তিনি</a:t>
            </a:r>
            <a:r>
              <a:rPr lang="en-US" sz="1800" dirty="0"/>
              <a:t> </a:t>
            </a:r>
            <a:r>
              <a:rPr lang="en-US" sz="1800" dirty="0" err="1"/>
              <a:t>বিদেশি</a:t>
            </a:r>
            <a:r>
              <a:rPr lang="en-US" sz="1800" dirty="0"/>
              <a:t> </a:t>
            </a:r>
            <a:r>
              <a:rPr lang="en-US" sz="1800" dirty="0" err="1"/>
              <a:t>কোম্পানির</a:t>
            </a:r>
            <a:r>
              <a:rPr lang="en-US" sz="1800" dirty="0"/>
              <a:t> </a:t>
            </a:r>
            <a:r>
              <a:rPr lang="en-US" sz="1800" dirty="0" err="1"/>
              <a:t>জাতীয়করণের</a:t>
            </a:r>
            <a:r>
              <a:rPr lang="en-US" sz="1800" dirty="0"/>
              <a:t> </a:t>
            </a:r>
            <a:r>
              <a:rPr lang="en-US" sz="1800" dirty="0" err="1"/>
              <a:t>সিদ্ধান্ত</a:t>
            </a:r>
            <a:r>
              <a:rPr lang="en-US" sz="1800" dirty="0"/>
              <a:t>। </a:t>
            </a:r>
            <a:r>
              <a:rPr lang="en-US" sz="1800" dirty="0" err="1"/>
              <a:t>গ্রহণ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একটি</a:t>
            </a:r>
            <a:r>
              <a:rPr lang="en-US" sz="1800" dirty="0"/>
              <a:t> </a:t>
            </a:r>
            <a:r>
              <a:rPr lang="en-US" sz="1800" dirty="0" err="1"/>
              <a:t>ঐতিহাসিক</a:t>
            </a:r>
            <a:r>
              <a:rPr lang="en-US" sz="1800" dirty="0"/>
              <a:t> </a:t>
            </a:r>
            <a:r>
              <a:rPr lang="en-US" sz="1800" dirty="0" err="1"/>
              <a:t>পদক্ষেপ</a:t>
            </a:r>
            <a:r>
              <a:rPr lang="en-US" sz="1800" dirty="0"/>
              <a:t> </a:t>
            </a:r>
            <a:r>
              <a:rPr lang="en-US" sz="1800" dirty="0" err="1"/>
              <a:t>নিয়েছিলেন</a:t>
            </a:r>
            <a:r>
              <a:rPr lang="en-US" sz="1800" dirty="0"/>
              <a:t>। </a:t>
            </a:r>
            <a:r>
              <a:rPr lang="en-US" sz="1800" dirty="0" err="1"/>
              <a:t>মুসাদেক</a:t>
            </a:r>
            <a:r>
              <a:rPr lang="en-US" sz="1800" dirty="0"/>
              <a:t> </a:t>
            </a:r>
            <a:r>
              <a:rPr lang="en-US" sz="1800" dirty="0" err="1"/>
              <a:t>সরকারের</a:t>
            </a:r>
            <a:r>
              <a:rPr lang="en-US" sz="1800" dirty="0"/>
              <a:t>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উদ্যোগ</a:t>
            </a:r>
            <a:r>
              <a:rPr lang="en-US" sz="1800" dirty="0"/>
              <a:t> </a:t>
            </a:r>
            <a:r>
              <a:rPr lang="en-US" sz="1800" dirty="0" err="1"/>
              <a:t>অবশ্য</a:t>
            </a:r>
            <a:r>
              <a:rPr lang="en-US" sz="1800" dirty="0"/>
              <a:t> </a:t>
            </a:r>
            <a:r>
              <a:rPr lang="en-US" sz="1800" dirty="0" err="1"/>
              <a:t>শেষপর্যন্ত</a:t>
            </a:r>
            <a:r>
              <a:rPr lang="en-US" sz="1800" dirty="0"/>
              <a:t> </a:t>
            </a:r>
            <a:r>
              <a:rPr lang="en-US" sz="1800" dirty="0" err="1"/>
              <a:t>স্থায়ী</a:t>
            </a:r>
            <a:r>
              <a:rPr lang="en-US" sz="1800" dirty="0"/>
              <a:t> </a:t>
            </a:r>
            <a:r>
              <a:rPr lang="en-US" sz="1800" dirty="0" err="1"/>
              <a:t>হয়নি</a:t>
            </a:r>
            <a:r>
              <a:rPr lang="en-US" sz="1800" dirty="0"/>
              <a:t> </a:t>
            </a:r>
            <a:r>
              <a:rPr lang="en-US" sz="1800" dirty="0" err="1"/>
              <a:t>কারণ</a:t>
            </a:r>
            <a:r>
              <a:rPr lang="en-US" sz="1800" dirty="0"/>
              <a:t> </a:t>
            </a:r>
            <a:r>
              <a:rPr lang="en-US" sz="1800" dirty="0" err="1"/>
              <a:t>পাশ্চাত্যের</a:t>
            </a:r>
            <a:r>
              <a:rPr lang="en-US" sz="1800" dirty="0"/>
              <a:t> </a:t>
            </a:r>
            <a:r>
              <a:rPr lang="en-US" sz="1800" dirty="0" err="1"/>
              <a:t>ঔপনিবেশিক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</a:t>
            </a:r>
            <a:r>
              <a:rPr lang="en-US" sz="1800" dirty="0"/>
              <a:t> </a:t>
            </a:r>
            <a:r>
              <a:rPr lang="en-US" sz="1800" dirty="0" err="1"/>
              <a:t>হস্তক্ষেপ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সিদ্ধান্ত</a:t>
            </a:r>
            <a:r>
              <a:rPr lang="en-US" sz="1800" dirty="0"/>
              <a:t> </a:t>
            </a:r>
            <a:r>
              <a:rPr lang="en-US" sz="1800" dirty="0" err="1"/>
              <a:t>রদ</a:t>
            </a:r>
            <a:r>
              <a:rPr lang="en-US" sz="1800" dirty="0"/>
              <a:t> </a:t>
            </a:r>
            <a:r>
              <a:rPr lang="en-US" sz="1800" dirty="0" err="1"/>
              <a:t>করতে</a:t>
            </a:r>
            <a:r>
              <a:rPr lang="en-US" sz="1800" dirty="0"/>
              <a:t> </a:t>
            </a:r>
            <a:r>
              <a:rPr lang="en-US" sz="1800" dirty="0" err="1"/>
              <a:t>ইরানকে</a:t>
            </a:r>
            <a:r>
              <a:rPr lang="en-US" sz="1800" dirty="0"/>
              <a:t> </a:t>
            </a:r>
            <a:r>
              <a:rPr lang="en-US" sz="1800" dirty="0" err="1"/>
              <a:t>বাধ্য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। </a:t>
            </a:r>
            <a:r>
              <a:rPr lang="en-US" sz="1800" dirty="0" err="1"/>
              <a:t>পরে</a:t>
            </a:r>
            <a:r>
              <a:rPr lang="en-US" sz="1800" dirty="0"/>
              <a:t> </a:t>
            </a:r>
            <a:r>
              <a:rPr lang="en-US" sz="1800" dirty="0" err="1"/>
              <a:t>অবশ্য</a:t>
            </a:r>
            <a:r>
              <a:rPr lang="en-US" sz="1800" dirty="0"/>
              <a:t> </a:t>
            </a:r>
            <a:r>
              <a:rPr lang="en-US" sz="1800" dirty="0" err="1"/>
              <a:t>পরিস্থিতি</a:t>
            </a:r>
            <a:r>
              <a:rPr lang="en-US" sz="1800" dirty="0"/>
              <a:t> </a:t>
            </a:r>
            <a:r>
              <a:rPr lang="en-US" sz="1800" dirty="0" err="1"/>
              <a:t>অনেকটা</a:t>
            </a:r>
            <a:r>
              <a:rPr lang="en-US" sz="1800" dirty="0"/>
              <a:t> </a:t>
            </a:r>
            <a:r>
              <a:rPr lang="en-US" sz="1800" dirty="0" err="1"/>
              <a:t>পরিবর্তিত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7392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93AAF05-0BD6-A6DC-9884-081EE0A08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534" y="369173"/>
            <a:ext cx="7780609" cy="48736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5957BA-8DB7-1127-F73B-4248EC815537}"/>
              </a:ext>
            </a:extLst>
          </p:cNvPr>
          <p:cNvSpPr txBox="1"/>
          <p:nvPr/>
        </p:nvSpPr>
        <p:spPr>
          <a:xfrm>
            <a:off x="4155211" y="5796345"/>
            <a:ext cx="516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OPEC </a:t>
            </a:r>
            <a:r>
              <a:rPr lang="en-US" sz="2400" b="1" dirty="0">
                <a:latin typeface="Algerian" panose="02000000000000000000" pitchFamily="2" charset="0"/>
                <a:ea typeface="Algerian" panose="02000000000000000000" pitchFamily="2" charset="0"/>
              </a:rPr>
              <a:t>Conference</a:t>
            </a:r>
            <a:r>
              <a:rPr lang="en-US" sz="2400" b="1" dirty="0"/>
              <a:t> 1960</a:t>
            </a:r>
          </a:p>
        </p:txBody>
      </p:sp>
    </p:spTree>
    <p:extLst>
      <p:ext uri="{BB962C8B-B14F-4D97-AF65-F5344CB8AC3E}">
        <p14:creationId xmlns:p14="http://schemas.microsoft.com/office/powerpoint/2010/main" val="174120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F9C493A-9F03-49B4-B3FB-19CE5AC11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90A46C7D-C1BB-49B8-8D37-39742820E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xmlns="" id="{61BBAB6F-65E6-4E2B-B363-6AB27C84E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25717" y="2585139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xmlns="" id="{6DA3BBB2-E620-4C13-98C9-FE1EF7D2E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xmlns="" id="{ADC9AB5D-88A1-4FA9-B467-E8EF8FFE5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xmlns="" id="{0867B8E5-4535-4743-8235-6612FEA410C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xmlns="" id="{BE48FEA7-5915-4751-8090-63F3094324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xmlns="" id="{32B378CE-44FD-4120-B9ED-7828D4EE9AE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xmlns="" id="{40FA43D3-D34B-4BC7-80D0-F3E75A222AC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5717" y="1085313"/>
            <a:ext cx="10163381" cy="4985618"/>
          </a:xfrm>
        </p:spPr>
        <p:txBody>
          <a:bodyPr>
            <a:normAutofit/>
          </a:bodyPr>
          <a:lstStyle/>
          <a:p>
            <a:r>
              <a:rPr lang="en-US" dirty="0"/>
              <a:t>১৯৭৩ </a:t>
            </a:r>
            <a:r>
              <a:rPr lang="en-US" dirty="0" err="1"/>
              <a:t>সালে</a:t>
            </a:r>
            <a:r>
              <a:rPr lang="en-US" dirty="0"/>
              <a:t> </a:t>
            </a:r>
            <a:r>
              <a:rPr lang="en-US" dirty="0" err="1"/>
              <a:t>আরব-ইজরায়েলের</a:t>
            </a:r>
            <a:r>
              <a:rPr lang="en-US" dirty="0"/>
              <a:t> </a:t>
            </a:r>
            <a:r>
              <a:rPr lang="en-US" dirty="0" err="1"/>
              <a:t>যুদ্ধের</a:t>
            </a:r>
            <a:r>
              <a:rPr lang="en-US" dirty="0"/>
              <a:t> </a:t>
            </a:r>
            <a:r>
              <a:rPr lang="en-US" dirty="0" err="1"/>
              <a:t>প্রেক্ষাপটে</a:t>
            </a:r>
            <a:r>
              <a:rPr lang="en-US" dirty="0"/>
              <a:t> OPEC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আরব</a:t>
            </a:r>
            <a:r>
              <a:rPr lang="en-US" dirty="0"/>
              <a:t> </a:t>
            </a:r>
            <a:r>
              <a:rPr lang="en-US" dirty="0" err="1"/>
              <a:t>সদস্যগণ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উপসংস্থা</a:t>
            </a:r>
            <a:r>
              <a:rPr lang="en-US" dirty="0"/>
              <a:t> </a:t>
            </a:r>
            <a:r>
              <a:rPr lang="en-US" dirty="0" err="1"/>
              <a:t>গড়ে</a:t>
            </a:r>
            <a:r>
              <a:rPr lang="en-US" dirty="0"/>
              <a:t> </a:t>
            </a:r>
            <a:r>
              <a:rPr lang="en-US" dirty="0" err="1"/>
              <a:t>তোলেন</a:t>
            </a:r>
            <a:r>
              <a:rPr lang="en-US" dirty="0"/>
              <a:t>, </a:t>
            </a:r>
            <a:r>
              <a:rPr lang="en-US" dirty="0" err="1"/>
              <a:t>যার</a:t>
            </a:r>
            <a:r>
              <a:rPr lang="en-US" dirty="0"/>
              <a:t> </a:t>
            </a:r>
            <a:r>
              <a:rPr lang="en-US" dirty="0" err="1"/>
              <a:t>নাম</a:t>
            </a:r>
            <a:r>
              <a:rPr lang="en-US" dirty="0"/>
              <a:t> </a:t>
            </a:r>
            <a:r>
              <a:rPr lang="en-US" dirty="0" err="1"/>
              <a:t>ছিল</a:t>
            </a:r>
            <a:r>
              <a:rPr lang="en-US" dirty="0"/>
              <a:t> OAPEC </a:t>
            </a:r>
            <a:r>
              <a:rPr lang="en-US" dirty="0" err="1"/>
              <a:t>অর্থা</a:t>
            </a:r>
            <a:r>
              <a:rPr lang="en-US" dirty="0"/>
              <a:t>ৎ </a:t>
            </a:r>
            <a:r>
              <a:rPr lang="en-US" dirty="0" err="1"/>
              <a:t>আরবের</a:t>
            </a:r>
            <a:r>
              <a:rPr lang="en-US" dirty="0"/>
              <a:t> </a:t>
            </a:r>
            <a:r>
              <a:rPr lang="en-US" dirty="0" err="1"/>
              <a:t>অন্তর্গত</a:t>
            </a:r>
            <a:r>
              <a:rPr lang="en-US" dirty="0"/>
              <a:t> </a:t>
            </a:r>
            <a:r>
              <a:rPr lang="en-US" dirty="0" err="1"/>
              <a:t>পেট্রোপণ্য</a:t>
            </a:r>
            <a:r>
              <a:rPr lang="en-US" dirty="0"/>
              <a:t> </a:t>
            </a:r>
            <a:r>
              <a:rPr lang="en-US" dirty="0" err="1"/>
              <a:t>রপ্তানিকারী</a:t>
            </a:r>
            <a:r>
              <a:rPr lang="en-US" dirty="0"/>
              <a:t> </a:t>
            </a:r>
            <a:r>
              <a:rPr lang="en-US" dirty="0" err="1"/>
              <a:t>রাষ্ট্রগুলির</a:t>
            </a:r>
            <a:r>
              <a:rPr lang="en-US" dirty="0"/>
              <a:t> </a:t>
            </a:r>
            <a:r>
              <a:rPr lang="en-US" dirty="0" err="1"/>
              <a:t>সংগঠন</a:t>
            </a:r>
            <a:r>
              <a:rPr lang="en-US" dirty="0"/>
              <a:t>। </a:t>
            </a:r>
            <a:r>
              <a:rPr lang="en-US" dirty="0" err="1"/>
              <a:t>এইসব</a:t>
            </a:r>
            <a:r>
              <a:rPr lang="en-US" dirty="0"/>
              <a:t> </a:t>
            </a:r>
            <a:r>
              <a:rPr lang="en-US" dirty="0" err="1"/>
              <a:t>দেশ</a:t>
            </a:r>
            <a:r>
              <a:rPr lang="en-US" dirty="0"/>
              <a:t> </a:t>
            </a:r>
            <a:r>
              <a:rPr lang="en-US" dirty="0" err="1"/>
              <a:t>যৌথভাবে</a:t>
            </a:r>
            <a:r>
              <a:rPr lang="en-US" dirty="0"/>
              <a:t> </a:t>
            </a:r>
            <a:r>
              <a:rPr lang="en-US" dirty="0" err="1"/>
              <a:t>পাশ্চাত্য</a:t>
            </a:r>
            <a:r>
              <a:rPr lang="en-US" dirty="0"/>
              <a:t> </a:t>
            </a:r>
            <a:r>
              <a:rPr lang="en-US" dirty="0" err="1"/>
              <a:t>দেশগুলিতে</a:t>
            </a:r>
            <a:r>
              <a:rPr lang="en-US" dirty="0"/>
              <a:t> </a:t>
            </a:r>
            <a:r>
              <a:rPr lang="en-US" dirty="0" err="1"/>
              <a:t>তৈল</a:t>
            </a:r>
            <a:r>
              <a:rPr lang="en-US" dirty="0"/>
              <a:t> </a:t>
            </a:r>
            <a:r>
              <a:rPr lang="en-US" dirty="0" err="1"/>
              <a:t>রপ্তানি</a:t>
            </a:r>
            <a:r>
              <a:rPr lang="en-US" dirty="0"/>
              <a:t> </a:t>
            </a:r>
            <a:r>
              <a:rPr lang="en-US" dirty="0" err="1"/>
              <a:t>নিষিদ্ধ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পাশ্চাত্য</a:t>
            </a:r>
            <a:r>
              <a:rPr lang="en-US" dirty="0"/>
              <a:t> </a:t>
            </a:r>
            <a:r>
              <a:rPr lang="en-US" dirty="0" err="1"/>
              <a:t>রাষ্ট্রগুলির</a:t>
            </a:r>
            <a:r>
              <a:rPr lang="en-US" dirty="0"/>
              <a:t> </a:t>
            </a:r>
            <a:r>
              <a:rPr lang="en-US" dirty="0" err="1"/>
              <a:t>কর্তৃত্বকে</a:t>
            </a:r>
            <a:r>
              <a:rPr lang="en-US" dirty="0"/>
              <a:t> </a:t>
            </a:r>
            <a:r>
              <a:rPr lang="en-US" dirty="0" err="1"/>
              <a:t>খর্ব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এইসময়</a:t>
            </a:r>
            <a:r>
              <a:rPr lang="en-US" dirty="0"/>
              <a:t> </a:t>
            </a:r>
            <a:r>
              <a:rPr lang="en-US" dirty="0" err="1"/>
              <a:t>তেলের</a:t>
            </a:r>
            <a:r>
              <a:rPr lang="en-US" dirty="0"/>
              <a:t> </a:t>
            </a:r>
            <a:r>
              <a:rPr lang="en-US" dirty="0" err="1"/>
              <a:t>উৎপাদন</a:t>
            </a:r>
            <a:r>
              <a:rPr lang="en-US" dirty="0"/>
              <a:t> ২৫% </a:t>
            </a:r>
            <a:r>
              <a:rPr lang="en-US" dirty="0" err="1"/>
              <a:t>কমিয়ে</a:t>
            </a:r>
            <a:r>
              <a:rPr lang="en-US" dirty="0"/>
              <a:t> </a:t>
            </a:r>
            <a:r>
              <a:rPr lang="en-US" dirty="0" err="1"/>
              <a:t>দেওয়া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অন্যদিকে</a:t>
            </a:r>
            <a:r>
              <a:rPr lang="en-US" dirty="0"/>
              <a:t> </a:t>
            </a:r>
            <a:r>
              <a:rPr lang="en-US" dirty="0" err="1"/>
              <a:t>তেলের</a:t>
            </a:r>
            <a:r>
              <a:rPr lang="en-US" dirty="0"/>
              <a:t> </a:t>
            </a:r>
            <a:r>
              <a:rPr lang="en-US" dirty="0" err="1"/>
              <a:t>দা</a:t>
            </a:r>
            <a:r>
              <a:rPr lang="en-US" dirty="0"/>
              <a:t> </a:t>
            </a:r>
            <a:r>
              <a:rPr lang="en-US" dirty="0" err="1"/>
              <a:t>ব্যারেল</a:t>
            </a:r>
            <a:r>
              <a:rPr lang="en-US" dirty="0"/>
              <a:t> </a:t>
            </a:r>
            <a:r>
              <a:rPr lang="en-US" dirty="0" err="1"/>
              <a:t>প্রতি</a:t>
            </a:r>
            <a:r>
              <a:rPr lang="en-US" dirty="0"/>
              <a:t> ৩ </a:t>
            </a:r>
            <a:r>
              <a:rPr lang="en-US" dirty="0" err="1"/>
              <a:t>থেকে</a:t>
            </a:r>
            <a:r>
              <a:rPr lang="en-US" dirty="0"/>
              <a:t> ১২ </a:t>
            </a:r>
            <a:r>
              <a:rPr lang="en-US" dirty="0" err="1"/>
              <a:t>ডলার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বলাবাহুল্য</a:t>
            </a:r>
            <a:r>
              <a:rPr lang="en-US" dirty="0"/>
              <a:t> ১৯৭৩ </a:t>
            </a:r>
            <a:r>
              <a:rPr lang="en-US" dirty="0" err="1"/>
              <a:t>সালের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নিষেধাজ্ঞার</a:t>
            </a:r>
            <a:r>
              <a:rPr lang="en-US" dirty="0"/>
              <a:t> </a:t>
            </a:r>
            <a:r>
              <a:rPr lang="en-US" dirty="0" err="1"/>
              <a:t>ফলে</a:t>
            </a:r>
            <a:r>
              <a:rPr lang="en-US" dirty="0"/>
              <a:t> </a:t>
            </a:r>
            <a:r>
              <a:rPr lang="en-US" dirty="0" err="1"/>
              <a:t>ইউরোপীয়</a:t>
            </a:r>
            <a:r>
              <a:rPr lang="en-US" dirty="0"/>
              <a:t> </a:t>
            </a:r>
            <a:r>
              <a:rPr lang="en-US" dirty="0" err="1"/>
              <a:t>রাষ্ট্রগুলি</a:t>
            </a:r>
            <a:r>
              <a:rPr lang="en-US" dirty="0"/>
              <a:t> ও </a:t>
            </a:r>
            <a:r>
              <a:rPr lang="en-US" dirty="0" err="1"/>
              <a:t>জাপান</a:t>
            </a:r>
            <a:r>
              <a:rPr lang="en-US" dirty="0"/>
              <a:t> </a:t>
            </a:r>
            <a:r>
              <a:rPr lang="en-US" dirty="0" err="1"/>
              <a:t>সবচেয়ে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ক্ষতিগ্রস্ত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এরা</a:t>
            </a:r>
            <a:r>
              <a:rPr lang="en-US" dirty="0"/>
              <a:t> </a:t>
            </a:r>
            <a:r>
              <a:rPr lang="en-US" dirty="0" err="1"/>
              <a:t>তখন</a:t>
            </a:r>
            <a:r>
              <a:rPr lang="en-US" dirty="0"/>
              <a:t> </a:t>
            </a:r>
            <a:r>
              <a:rPr lang="en-US" dirty="0" err="1"/>
              <a:t>বাধ</a:t>
            </a:r>
            <a:r>
              <a:rPr lang="en-US" dirty="0"/>
              <a:t> </a:t>
            </a:r>
            <a:r>
              <a:rPr lang="en-US" dirty="0" err="1"/>
              <a:t>হয়ে</a:t>
            </a:r>
            <a:r>
              <a:rPr lang="en-US" dirty="0"/>
              <a:t> </a:t>
            </a:r>
            <a:r>
              <a:rPr lang="en-US" dirty="0" err="1"/>
              <a:t>প্যালেস্তানীয়</a:t>
            </a:r>
            <a:r>
              <a:rPr lang="en-US" dirty="0"/>
              <a:t> </a:t>
            </a:r>
            <a:r>
              <a:rPr lang="en-US" dirty="0" err="1"/>
              <a:t>প্রশ্নে</a:t>
            </a:r>
            <a:r>
              <a:rPr lang="en-US" dirty="0"/>
              <a:t> </a:t>
            </a:r>
            <a:r>
              <a:rPr lang="en-US" dirty="0" err="1"/>
              <a:t>অনেকটা</a:t>
            </a:r>
            <a:r>
              <a:rPr lang="en-US" dirty="0"/>
              <a:t> </a:t>
            </a:r>
            <a:r>
              <a:rPr lang="en-US" dirty="0" err="1"/>
              <a:t>নরম</a:t>
            </a:r>
            <a:r>
              <a:rPr lang="en-US" dirty="0"/>
              <a:t> </a:t>
            </a:r>
            <a:r>
              <a:rPr lang="en-US" dirty="0" err="1"/>
              <a:t>মনোভার</a:t>
            </a:r>
            <a:r>
              <a:rPr lang="en-US" dirty="0"/>
              <a:t> </a:t>
            </a:r>
            <a:r>
              <a:rPr lang="en-US" dirty="0" err="1"/>
              <a:t>গ্রহণ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তবে</a:t>
            </a:r>
            <a:r>
              <a:rPr lang="en-US" dirty="0"/>
              <a:t> </a:t>
            </a:r>
            <a:r>
              <a:rPr lang="en-US" dirty="0" err="1"/>
              <a:t>তৈল</a:t>
            </a:r>
            <a:r>
              <a:rPr lang="en-US" dirty="0"/>
              <a:t> </a:t>
            </a:r>
            <a:r>
              <a:rPr lang="en-US" dirty="0" err="1"/>
              <a:t>আমদানিকারী</a:t>
            </a:r>
            <a:r>
              <a:rPr lang="en-US" dirty="0"/>
              <a:t> </a:t>
            </a:r>
            <a:r>
              <a:rPr lang="en-US" dirty="0" err="1"/>
              <a:t>উন্নয়নশীল</a:t>
            </a:r>
            <a:r>
              <a:rPr lang="en-US" dirty="0"/>
              <a:t> </a:t>
            </a:r>
            <a:r>
              <a:rPr lang="en-US" dirty="0" err="1"/>
              <a:t>দেশগুলি</a:t>
            </a:r>
            <a:r>
              <a:rPr lang="en-US" dirty="0"/>
              <a:t> </a:t>
            </a:r>
            <a:r>
              <a:rPr lang="en-US" dirty="0" err="1"/>
              <a:t>সর্বাধিক</a:t>
            </a:r>
            <a:r>
              <a:rPr lang="en-US" dirty="0"/>
              <a:t> </a:t>
            </a:r>
            <a:r>
              <a:rPr lang="en-US" dirty="0" err="1"/>
              <a:t>বিপদাপন্ন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কারণ</a:t>
            </a:r>
            <a:r>
              <a:rPr lang="en-US" dirty="0"/>
              <a:t> </a:t>
            </a:r>
            <a:r>
              <a:rPr lang="en-US" dirty="0" err="1"/>
              <a:t>এইসব</a:t>
            </a:r>
            <a:r>
              <a:rPr lang="en-US" dirty="0"/>
              <a:t> </a:t>
            </a:r>
            <a:r>
              <a:rPr lang="en-US" dirty="0" err="1"/>
              <a:t>রাষ্ট্রকে</a:t>
            </a:r>
            <a:r>
              <a:rPr lang="en-US" dirty="0"/>
              <a:t> </a:t>
            </a:r>
            <a:r>
              <a:rPr lang="en-US" dirty="0" err="1"/>
              <a:t>তৈল</a:t>
            </a:r>
            <a:r>
              <a:rPr lang="en-US" dirty="0"/>
              <a:t> </a:t>
            </a:r>
            <a:r>
              <a:rPr lang="en-US" dirty="0" err="1"/>
              <a:t>সম্পন</a:t>
            </a:r>
            <a:r>
              <a:rPr lang="en-US" dirty="0"/>
              <a:t> </a:t>
            </a:r>
            <a:r>
              <a:rPr lang="en-US" dirty="0" err="1"/>
              <a:t>ক্রয়ের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বিদেশি</a:t>
            </a:r>
            <a:r>
              <a:rPr lang="en-US" dirty="0"/>
              <a:t> </a:t>
            </a:r>
            <a:r>
              <a:rPr lang="en-US" dirty="0" err="1"/>
              <a:t>ঋণের</a:t>
            </a:r>
            <a:r>
              <a:rPr lang="en-US" dirty="0"/>
              <a:t> </a:t>
            </a:r>
            <a:r>
              <a:rPr lang="en-US" dirty="0" err="1"/>
              <a:t>ওপর</a:t>
            </a:r>
            <a:r>
              <a:rPr lang="en-US" dirty="0"/>
              <a:t> </a:t>
            </a:r>
            <a:r>
              <a:rPr lang="en-US" dirty="0" err="1"/>
              <a:t>নির্ভর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। </a:t>
            </a:r>
            <a:r>
              <a:rPr lang="en-US" dirty="0" err="1"/>
              <a:t>যেভাবেই</a:t>
            </a:r>
            <a:r>
              <a:rPr lang="en-US" dirty="0"/>
              <a:t> </a:t>
            </a:r>
            <a:r>
              <a:rPr lang="en-US" dirty="0" err="1"/>
              <a:t>হোক</a:t>
            </a:r>
            <a:r>
              <a:rPr lang="en-US" dirty="0"/>
              <a:t> </a:t>
            </a:r>
            <a:r>
              <a:rPr lang="en-US" dirty="0" err="1"/>
              <a:t>আমেরিকা</a:t>
            </a:r>
            <a:r>
              <a:rPr lang="en-US" dirty="0"/>
              <a:t>, </a:t>
            </a:r>
            <a:r>
              <a:rPr lang="en-US" dirty="0" err="1"/>
              <a:t>ইউরোপ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অন্যান্য</a:t>
            </a:r>
            <a:r>
              <a:rPr lang="en-US" dirty="0"/>
              <a:t> </a:t>
            </a:r>
            <a:r>
              <a:rPr lang="en-US" dirty="0" err="1"/>
              <a:t>আমদানিকারক</a:t>
            </a:r>
            <a:r>
              <a:rPr lang="en-US" dirty="0"/>
              <a:t> </a:t>
            </a:r>
            <a:r>
              <a:rPr lang="en-US" dirty="0" err="1"/>
              <a:t>রাষ্ট্রগুলি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প্রভূত</a:t>
            </a:r>
            <a:r>
              <a:rPr lang="en-US" dirty="0"/>
              <a:t> </a:t>
            </a:r>
            <a:r>
              <a:rPr lang="en-US" dirty="0" err="1"/>
              <a:t>পরিমাণ</a:t>
            </a:r>
            <a:r>
              <a:rPr lang="en-US" dirty="0"/>
              <a:t> </a:t>
            </a:r>
            <a:r>
              <a:rPr lang="en-US" dirty="0" err="1"/>
              <a:t>অর্থ</a:t>
            </a:r>
            <a:r>
              <a:rPr lang="en-US" dirty="0"/>
              <a:t> </a:t>
            </a:r>
            <a:r>
              <a:rPr lang="en-US" dirty="0" err="1"/>
              <a:t>তৈল</a:t>
            </a:r>
            <a:r>
              <a:rPr lang="en-US" dirty="0"/>
              <a:t> </a:t>
            </a:r>
            <a:r>
              <a:rPr lang="en-US" dirty="0" err="1"/>
              <a:t>উৎপাদনকারী</a:t>
            </a:r>
            <a:r>
              <a:rPr lang="en-US" dirty="0"/>
              <a:t> </a:t>
            </a:r>
            <a:r>
              <a:rPr lang="en-US" dirty="0" err="1"/>
              <a:t>রাষ্ট্রগুলির</a:t>
            </a:r>
            <a:r>
              <a:rPr lang="en-US" dirty="0"/>
              <a:t> </a:t>
            </a:r>
            <a:r>
              <a:rPr lang="en-US" dirty="0" err="1"/>
              <a:t>হাতে</a:t>
            </a:r>
            <a:r>
              <a:rPr lang="en-US" dirty="0"/>
              <a:t> </a:t>
            </a:r>
            <a:r>
              <a:rPr lang="en-US" dirty="0" err="1"/>
              <a:t>চলে</a:t>
            </a:r>
            <a:r>
              <a:rPr lang="en-US" dirty="0"/>
              <a:t> </a:t>
            </a:r>
            <a:r>
              <a:rPr lang="en-US" dirty="0" err="1"/>
              <a:t>আসে</a:t>
            </a:r>
            <a:r>
              <a:rPr lang="en-US" dirty="0"/>
              <a:t>।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অর্থকেই</a:t>
            </a:r>
            <a:r>
              <a:rPr lang="en-US" dirty="0"/>
              <a:t> </a:t>
            </a:r>
            <a:r>
              <a:rPr lang="en-US" dirty="0" err="1"/>
              <a:t>রাজনৈতিক</a:t>
            </a:r>
            <a:r>
              <a:rPr lang="en-US" dirty="0"/>
              <a:t> </a:t>
            </a:r>
            <a:r>
              <a:rPr lang="en-US" dirty="0" err="1"/>
              <a:t>অর্থনীতির</a:t>
            </a:r>
            <a:r>
              <a:rPr lang="en-US" dirty="0"/>
              <a:t> </a:t>
            </a:r>
            <a:r>
              <a:rPr lang="en-US" dirty="0" err="1"/>
              <a:t>পরিভাষায়</a:t>
            </a:r>
            <a:r>
              <a:rPr lang="en-US" dirty="0"/>
              <a:t> </a:t>
            </a:r>
            <a:r>
              <a:rPr lang="en-US" dirty="0" err="1"/>
              <a:t>বলা</a:t>
            </a:r>
            <a:r>
              <a:rPr lang="en-US" dirty="0"/>
              <a:t> </a:t>
            </a:r>
            <a:r>
              <a:rPr lang="en-US" dirty="0" err="1"/>
              <a:t>হয়</a:t>
            </a:r>
            <a:r>
              <a:rPr lang="en-US" dirty="0"/>
              <a:t> </a:t>
            </a:r>
            <a:r>
              <a:rPr lang="en-US" dirty="0" err="1"/>
              <a:t>পেট্রোডলার</a:t>
            </a:r>
            <a:r>
              <a:rPr lang="en-US" dirty="0"/>
              <a:t>। </a:t>
            </a:r>
            <a:r>
              <a:rPr lang="en-US" dirty="0" err="1"/>
              <a:t>পেট্রোডলারসমূহের</a:t>
            </a:r>
            <a:r>
              <a:rPr lang="en-US" dirty="0"/>
              <a:t> </a:t>
            </a:r>
            <a:r>
              <a:rPr lang="en-US" dirty="0" err="1"/>
              <a:t>সিংহভাগই</a:t>
            </a:r>
            <a:r>
              <a:rPr lang="en-US" dirty="0"/>
              <a:t> </a:t>
            </a:r>
            <a:r>
              <a:rPr lang="en-US" dirty="0" err="1"/>
              <a:t>ইউরোপীয়</a:t>
            </a:r>
            <a:r>
              <a:rPr lang="en-US" dirty="0"/>
              <a:t> </a:t>
            </a:r>
            <a:r>
              <a:rPr lang="en-US" dirty="0" err="1"/>
              <a:t>ব্যাংকগুলিতে</a:t>
            </a:r>
            <a:r>
              <a:rPr lang="en-US" dirty="0"/>
              <a:t> </a:t>
            </a:r>
            <a:r>
              <a:rPr lang="en-US" dirty="0" err="1"/>
              <a:t>গচ্ছিত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।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5B4F0F5-BE58-4EC0-B650-A71A07437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700C1F5-B637-45FE-96CC-270D263A59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83DA22C9-3830-4323-9087-6D7C1E6AA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5AC4DA9-FD16-4055-8D2D-95D615C03C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8BA7D58E-9AB5-4B54-A635-2E86BEC786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xmlns="" id="{B7D72779-BBD2-4D64-B6B1-E052E227EB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xmlns="" id="{569BD34C-BFEF-4FB1-A094-2D9E687CD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xmlns="" id="{DC258A66-ED52-4FA3-96CE-7932E91F5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BEC6A48C-21EF-4485-9836-044550003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3971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F9C493A-9F03-49B4-B3FB-19CE5AC11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90A46C7D-C1BB-49B8-8D37-39742820E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xmlns="" id="{61BBAB6F-65E6-4E2B-B363-6AB27C84E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25717" y="2585139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xmlns="" id="{6DA3BBB2-E620-4C13-98C9-FE1EF7D2E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xmlns="" id="{ADC9AB5D-88A1-4FA9-B467-E8EF8FFE5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xmlns="" id="{0867B8E5-4535-4743-8235-6612FEA410C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xmlns="" id="{BE48FEA7-5915-4751-8090-63F3094324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xmlns="" id="{32B378CE-44FD-4120-B9ED-7828D4EE9AE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xmlns="" id="{40FA43D3-D34B-4BC7-80D0-F3E75A222AC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5B4F0F5-BE58-4EC0-B650-A71A07437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700C1F5-B637-45FE-96CC-270D263A59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83DA22C9-3830-4323-9087-6D7C1E6AA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5AC4DA9-FD16-4055-8D2D-95D615C03C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8BA7D58E-9AB5-4B54-A635-2E86BEC786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xmlns="" id="{B7D72779-BBD2-4D64-B6B1-E052E227EB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xmlns="" id="{569BD34C-BFEF-4FB1-A094-2D9E687CD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xmlns="" id="{DC258A66-ED52-4FA3-96CE-7932E91F5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BEC6A48C-21EF-4485-9836-044550003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CCDC824-BC98-31AD-67E7-6FB3001EB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801" y="268185"/>
            <a:ext cx="7832658" cy="53370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D669E4-463E-66FB-89EF-3FF5796566A0}"/>
              </a:ext>
            </a:extLst>
          </p:cNvPr>
          <p:cNvSpPr txBox="1"/>
          <p:nvPr/>
        </p:nvSpPr>
        <p:spPr>
          <a:xfrm>
            <a:off x="4178973" y="6087428"/>
            <a:ext cx="383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Current OPEC Members </a:t>
            </a:r>
          </a:p>
        </p:txBody>
      </p:sp>
    </p:spTree>
    <p:extLst>
      <p:ext uri="{BB962C8B-B14F-4D97-AF65-F5344CB8AC3E}">
        <p14:creationId xmlns:p14="http://schemas.microsoft.com/office/powerpoint/2010/main" val="301872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F9C493A-9F03-49B4-B3FB-19CE5AC11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90A46C7D-C1BB-49B8-8D37-39742820E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25717" y="787069"/>
            <a:ext cx="7602283" cy="50451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সমালোচনা</a:t>
            </a:r>
            <a:r>
              <a:rPr lang="en-US" dirty="0"/>
              <a:t> </a:t>
            </a:r>
            <a:endParaRPr dirty="0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xmlns="" id="{61BBAB6F-65E6-4E2B-B363-6AB27C84E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25717" y="2585139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xmlns="" id="{6DA3BBB2-E620-4C13-98C9-FE1EF7D2E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xmlns="" id="{ADC9AB5D-88A1-4FA9-B467-E8EF8FFE5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xmlns="" id="{0867B8E5-4535-4743-8235-6612FEA410C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xmlns="" id="{BE48FEA7-5915-4751-8090-63F3094324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xmlns="" id="{32B378CE-44FD-4120-B9ED-7828D4EE9AE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xmlns="" id="{40FA43D3-D34B-4BC7-80D0-F3E75A222AC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5717" y="1534707"/>
            <a:ext cx="10703427" cy="4536223"/>
          </a:xfrm>
        </p:spPr>
        <p:txBody>
          <a:bodyPr>
            <a:noAutofit/>
          </a:bodyPr>
          <a:lstStyle/>
          <a:p>
            <a:r>
              <a:rPr lang="en-US" sz="1800" dirty="0" err="1"/>
              <a:t>তেলকে</a:t>
            </a:r>
            <a:r>
              <a:rPr lang="en-US" sz="1800" dirty="0"/>
              <a:t> </a:t>
            </a:r>
            <a:r>
              <a:rPr lang="en-US" sz="1800" dirty="0" err="1"/>
              <a:t>কেন্দ্র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রাজনৈতিক</a:t>
            </a:r>
            <a:r>
              <a:rPr lang="en-US" sz="1800" dirty="0"/>
              <a:t> </a:t>
            </a:r>
            <a:r>
              <a:rPr lang="en-US" sz="1800" dirty="0" err="1"/>
              <a:t>ক্ষমতা</a:t>
            </a:r>
            <a:r>
              <a:rPr lang="en-US" sz="1800" dirty="0"/>
              <a:t> ও </a:t>
            </a:r>
            <a:r>
              <a:rPr lang="en-US" sz="1800" dirty="0" err="1"/>
              <a:t>প্রভাব</a:t>
            </a:r>
            <a:r>
              <a:rPr lang="en-US" sz="1800" dirty="0"/>
              <a:t> </a:t>
            </a:r>
            <a:r>
              <a:rPr lang="en-US" sz="1800" dirty="0" err="1"/>
              <a:t>প্রতিষ্ঠার</a:t>
            </a:r>
            <a:r>
              <a:rPr lang="en-US" sz="1800" dirty="0"/>
              <a:t>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উদ্যোগকে</a:t>
            </a:r>
            <a:r>
              <a:rPr lang="en-US" sz="1800" dirty="0"/>
              <a:t> </a:t>
            </a:r>
            <a:r>
              <a:rPr lang="en-US" sz="1800" dirty="0" err="1"/>
              <a:t>বলা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তেল</a:t>
            </a:r>
            <a:r>
              <a:rPr lang="en-US" sz="1800" dirty="0"/>
              <a:t> </a:t>
            </a:r>
            <a:r>
              <a:rPr lang="en-US" sz="1800" dirty="0" err="1"/>
              <a:t>কূটনীতি</a:t>
            </a:r>
            <a:r>
              <a:rPr lang="en-US" sz="1800" dirty="0"/>
              <a:t> (Oil Diplomacy)। ১৯৭৩ </a:t>
            </a:r>
            <a:r>
              <a:rPr lang="en-US" sz="1800" dirty="0" err="1"/>
              <a:t>সালে</a:t>
            </a:r>
            <a:r>
              <a:rPr lang="en-US" sz="1800" dirty="0"/>
              <a:t> </a:t>
            </a:r>
            <a:r>
              <a:rPr lang="en-US" sz="1800" dirty="0" err="1"/>
              <a:t>প্রথম</a:t>
            </a:r>
            <a:r>
              <a:rPr lang="en-US" sz="1800" dirty="0"/>
              <a:t> </a:t>
            </a:r>
            <a:r>
              <a:rPr lang="en-US" sz="1800" dirty="0" err="1"/>
              <a:t>বিশ্বে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বাজারে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 </a:t>
            </a:r>
            <a:r>
              <a:rPr lang="en-US" sz="1800" dirty="0" err="1"/>
              <a:t>উল্লেখযোগ্য</a:t>
            </a:r>
            <a:r>
              <a:rPr lang="en-US" sz="1800" dirty="0"/>
              <a:t> </a:t>
            </a:r>
            <a:r>
              <a:rPr lang="en-US" sz="1800" dirty="0" err="1"/>
              <a:t>সংকট</a:t>
            </a:r>
            <a:r>
              <a:rPr lang="en-US" sz="1800" dirty="0"/>
              <a:t> </a:t>
            </a:r>
            <a:r>
              <a:rPr lang="en-US" sz="1800" dirty="0" err="1"/>
              <a:t>তৈরি</a:t>
            </a:r>
            <a:r>
              <a:rPr lang="en-US" sz="1800" dirty="0"/>
              <a:t> </a:t>
            </a:r>
            <a:r>
              <a:rPr lang="en-US" sz="1800" dirty="0" err="1"/>
              <a:t>হয়েছিল</a:t>
            </a:r>
            <a:r>
              <a:rPr lang="en-US" sz="1800" dirty="0"/>
              <a:t> </a:t>
            </a:r>
            <a:r>
              <a:rPr lang="en-US" sz="1800" dirty="0" err="1"/>
              <a:t>তার</a:t>
            </a:r>
            <a:r>
              <a:rPr lang="en-US" sz="1800" dirty="0"/>
              <a:t> </a:t>
            </a:r>
            <a:r>
              <a:rPr lang="en-US" sz="1800" dirty="0" err="1"/>
              <a:t>মাধ্যমেই</a:t>
            </a:r>
            <a:r>
              <a:rPr lang="en-US" sz="1800" dirty="0"/>
              <a:t> </a:t>
            </a:r>
            <a:r>
              <a:rPr lang="en-US" sz="1800" dirty="0" err="1"/>
              <a:t>তেল</a:t>
            </a:r>
            <a:r>
              <a:rPr lang="en-US" sz="1800" dirty="0"/>
              <a:t> </a:t>
            </a:r>
            <a:r>
              <a:rPr lang="en-US" sz="1800" dirty="0" err="1"/>
              <a:t>কূটনীতির</a:t>
            </a:r>
            <a:r>
              <a:rPr lang="en-US" sz="1800" dirty="0"/>
              <a:t> </a:t>
            </a:r>
            <a:r>
              <a:rPr lang="en-US" sz="1800" dirty="0" err="1"/>
              <a:t>রাজনীতি</a:t>
            </a:r>
            <a:r>
              <a:rPr lang="en-US" sz="1800" dirty="0"/>
              <a:t> </a:t>
            </a:r>
            <a:r>
              <a:rPr lang="en-US" sz="1800" dirty="0" err="1"/>
              <a:t>লক্ষ</a:t>
            </a:r>
            <a:r>
              <a:rPr lang="en-US" sz="1800" dirty="0"/>
              <a:t>  </a:t>
            </a:r>
            <a:r>
              <a:rPr lang="en-US" sz="1800" dirty="0" err="1"/>
              <a:t>করা</a:t>
            </a:r>
            <a:r>
              <a:rPr lang="en-US" sz="1800" dirty="0"/>
              <a:t> </a:t>
            </a:r>
            <a:r>
              <a:rPr lang="en-US" sz="1800" dirty="0" err="1"/>
              <a:t>যায়</a:t>
            </a:r>
            <a:r>
              <a:rPr lang="en-US" sz="1800" dirty="0"/>
              <a:t>। </a:t>
            </a:r>
            <a:r>
              <a:rPr lang="en-US" sz="1800" dirty="0" err="1"/>
              <a:t>সেই</a:t>
            </a:r>
            <a:r>
              <a:rPr lang="en-US" sz="1800" dirty="0"/>
              <a:t> </a:t>
            </a:r>
            <a:r>
              <a:rPr lang="en-US" sz="1800" dirty="0" err="1"/>
              <a:t>সময়</a:t>
            </a:r>
            <a:r>
              <a:rPr lang="en-US" sz="1800" dirty="0"/>
              <a:t> </a:t>
            </a:r>
            <a:r>
              <a:rPr lang="en-US" sz="1800" dirty="0" err="1"/>
              <a:t>মিশর</a:t>
            </a:r>
            <a:r>
              <a:rPr lang="en-US" sz="1800" dirty="0"/>
              <a:t> ও </a:t>
            </a:r>
            <a:r>
              <a:rPr lang="en-US" sz="1800" dirty="0" err="1"/>
              <a:t>সিরিয়ার</a:t>
            </a:r>
            <a:r>
              <a:rPr lang="en-US" sz="1800" dirty="0"/>
              <a:t> </a:t>
            </a:r>
            <a:r>
              <a:rPr lang="en-US" sz="1800" dirty="0" err="1"/>
              <a:t>বিরুদ্ধে</a:t>
            </a:r>
            <a:r>
              <a:rPr lang="en-US" sz="1800" dirty="0"/>
              <a:t> </a:t>
            </a:r>
            <a:r>
              <a:rPr lang="en-US" sz="1800" dirty="0" err="1"/>
              <a:t>যুদ্ধে</a:t>
            </a:r>
            <a:r>
              <a:rPr lang="en-US" sz="1800" dirty="0"/>
              <a:t> </a:t>
            </a:r>
            <a:r>
              <a:rPr lang="en-US" sz="1800" dirty="0" err="1"/>
              <a:t>অবতীর্ণ</a:t>
            </a:r>
            <a:r>
              <a:rPr lang="en-US" sz="1800" dirty="0"/>
              <a:t> </a:t>
            </a:r>
            <a:r>
              <a:rPr lang="en-US" sz="1800" dirty="0" err="1"/>
              <a:t>ইউরোপের</a:t>
            </a:r>
            <a:r>
              <a:rPr lang="en-US" sz="1800" dirty="0"/>
              <a:t> </a:t>
            </a:r>
            <a:r>
              <a:rPr lang="en-US" sz="1800" dirty="0" err="1"/>
              <a:t>পক্ষ</a:t>
            </a:r>
            <a:r>
              <a:rPr lang="en-US" sz="1800" dirty="0"/>
              <a:t> </a:t>
            </a:r>
            <a:r>
              <a:rPr lang="en-US" sz="1800" dirty="0" err="1"/>
              <a:t>সমর্থনকারী</a:t>
            </a:r>
            <a:r>
              <a:rPr lang="en-US" sz="1800" dirty="0"/>
              <a:t> </a:t>
            </a:r>
            <a:r>
              <a:rPr lang="en-US" sz="1800" dirty="0" err="1"/>
              <a:t>সকল</a:t>
            </a:r>
            <a:r>
              <a:rPr lang="en-US" sz="1800" dirty="0"/>
              <a:t> </a:t>
            </a:r>
            <a:r>
              <a:rPr lang="en-US" sz="1800" dirty="0" err="1"/>
              <a:t>পাশ্চাত্য</a:t>
            </a:r>
            <a:r>
              <a:rPr lang="en-US" sz="1800" dirty="0"/>
              <a:t> </a:t>
            </a:r>
            <a:r>
              <a:rPr lang="en-US" sz="1800" dirty="0" err="1"/>
              <a:t>রাষ্ট্রকে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সরবরাহ</a:t>
            </a:r>
            <a:r>
              <a:rPr lang="en-US" sz="1800" dirty="0"/>
              <a:t> </a:t>
            </a:r>
            <a:r>
              <a:rPr lang="en-US" sz="1800" dirty="0" err="1"/>
              <a:t>বন্ধ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দেওয়া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একই</a:t>
            </a:r>
            <a:r>
              <a:rPr lang="en-US" sz="1800" dirty="0"/>
              <a:t> </a:t>
            </a:r>
            <a:r>
              <a:rPr lang="en-US" sz="1800" dirty="0" err="1"/>
              <a:t>সাথে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উৎপাদনের</a:t>
            </a:r>
            <a:r>
              <a:rPr lang="en-US" sz="1800" dirty="0"/>
              <a:t> </a:t>
            </a:r>
            <a:r>
              <a:rPr lang="en-US" sz="1800" dirty="0" err="1"/>
              <a:t>পরিমাণ</a:t>
            </a:r>
            <a:r>
              <a:rPr lang="en-US" sz="1800" dirty="0"/>
              <a:t> </a:t>
            </a:r>
            <a:r>
              <a:rPr lang="en-US" sz="1800" dirty="0" err="1"/>
              <a:t>উল্লেখযোগ্যভাবে</a:t>
            </a:r>
            <a:r>
              <a:rPr lang="en-US" sz="1800" dirty="0"/>
              <a:t> </a:t>
            </a:r>
            <a:r>
              <a:rPr lang="en-US" sz="1800" dirty="0" err="1"/>
              <a:t>হ্রাস</a:t>
            </a:r>
            <a:r>
              <a:rPr lang="en-US" sz="1800" dirty="0"/>
              <a:t> </a:t>
            </a:r>
            <a:r>
              <a:rPr lang="en-US" sz="1800" dirty="0" err="1"/>
              <a:t>করা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ফলে</a:t>
            </a:r>
            <a:r>
              <a:rPr lang="en-US" sz="1800" dirty="0"/>
              <a:t> </a:t>
            </a:r>
            <a:r>
              <a:rPr lang="en-US" sz="1800" dirty="0" err="1"/>
              <a:t>বিশ্বের</a:t>
            </a:r>
            <a:r>
              <a:rPr lang="en-US" sz="1800" dirty="0"/>
              <a:t> </a:t>
            </a:r>
            <a:r>
              <a:rPr lang="en-US" sz="1800" dirty="0" err="1"/>
              <a:t>বাজারে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মূল্য</a:t>
            </a:r>
            <a:r>
              <a:rPr lang="en-US" sz="1800" dirty="0"/>
              <a:t> </a:t>
            </a:r>
            <a:r>
              <a:rPr lang="en-US" sz="1800" dirty="0" err="1"/>
              <a:t>ব্যাপকভাবে</a:t>
            </a:r>
            <a:r>
              <a:rPr lang="en-US" sz="1800" dirty="0"/>
              <a:t> </a:t>
            </a:r>
            <a:r>
              <a:rPr lang="en-US" sz="1800" dirty="0" err="1"/>
              <a:t>বৃদ্ধি</a:t>
            </a:r>
            <a:r>
              <a:rPr lang="en-US" sz="1800" dirty="0"/>
              <a:t> </a:t>
            </a:r>
            <a:r>
              <a:rPr lang="en-US" sz="1800" dirty="0" err="1"/>
              <a:t>পায়</a:t>
            </a:r>
            <a:r>
              <a:rPr lang="en-US" sz="1800" dirty="0"/>
              <a:t>। </a:t>
            </a:r>
            <a:r>
              <a:rPr lang="en-US" sz="1800" dirty="0" err="1"/>
              <a:t>যথারীতি</a:t>
            </a:r>
            <a:r>
              <a:rPr lang="en-US" sz="1800" dirty="0"/>
              <a:t> </a:t>
            </a:r>
            <a:r>
              <a:rPr lang="en-US" sz="1800" dirty="0" err="1"/>
              <a:t>উন্নয়নশীল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</a:t>
            </a:r>
            <a:r>
              <a:rPr lang="en-US" sz="1800" dirty="0"/>
              <a:t> </a:t>
            </a:r>
            <a:r>
              <a:rPr lang="en-US" sz="1800" dirty="0" err="1"/>
              <a:t>অনেক</a:t>
            </a:r>
            <a:r>
              <a:rPr lang="en-US" sz="1800" dirty="0"/>
              <a:t> </a:t>
            </a:r>
            <a:r>
              <a:rPr lang="en-US" sz="1800" dirty="0" err="1"/>
              <a:t>বেশি</a:t>
            </a:r>
            <a:r>
              <a:rPr lang="en-US" sz="1800" dirty="0"/>
              <a:t> </a:t>
            </a:r>
            <a:r>
              <a:rPr lang="en-US" sz="1800" dirty="0" err="1"/>
              <a:t>ক্ষতিগ্রস্ত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তেল</a:t>
            </a:r>
            <a:r>
              <a:rPr lang="en-US" sz="1800" dirty="0"/>
              <a:t> </a:t>
            </a:r>
            <a:r>
              <a:rPr lang="en-US" sz="1800" dirty="0" err="1"/>
              <a:t>কেনার</a:t>
            </a:r>
            <a:r>
              <a:rPr lang="en-US" sz="1800" dirty="0"/>
              <a:t> </a:t>
            </a:r>
            <a:r>
              <a:rPr lang="en-US" sz="1800" dirty="0" err="1"/>
              <a:t>জন্য</a:t>
            </a:r>
            <a:r>
              <a:rPr lang="en-US" sz="1800" dirty="0"/>
              <a:t> </a:t>
            </a:r>
            <a:r>
              <a:rPr lang="en-US" sz="1800" dirty="0" err="1"/>
              <a:t>তারা</a:t>
            </a:r>
            <a:r>
              <a:rPr lang="en-US" sz="1800" dirty="0"/>
              <a:t> </a:t>
            </a:r>
            <a:r>
              <a:rPr lang="en-US" sz="1800" dirty="0" err="1"/>
              <a:t>বিদেশি</a:t>
            </a:r>
            <a:r>
              <a:rPr lang="en-US" sz="1800" dirty="0"/>
              <a:t> </a:t>
            </a:r>
            <a:r>
              <a:rPr lang="en-US" sz="1800" dirty="0" err="1"/>
              <a:t>ঋণ</a:t>
            </a:r>
            <a:r>
              <a:rPr lang="en-US" sz="1800" dirty="0"/>
              <a:t> </a:t>
            </a:r>
            <a:r>
              <a:rPr lang="en-US" sz="1800" dirty="0" err="1"/>
              <a:t>গ্রহণে</a:t>
            </a:r>
            <a:r>
              <a:rPr lang="en-US" sz="1800" dirty="0"/>
              <a:t> </a:t>
            </a:r>
            <a:r>
              <a:rPr lang="en-US" sz="1800" dirty="0" err="1"/>
              <a:t>বাধ্য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এরপর</a:t>
            </a:r>
            <a:r>
              <a:rPr lang="en-US" sz="1800" dirty="0"/>
              <a:t> ১৯৭৯ </a:t>
            </a:r>
            <a:r>
              <a:rPr lang="en-US" sz="1800" dirty="0" err="1"/>
              <a:t>সালে</a:t>
            </a:r>
            <a:r>
              <a:rPr lang="en-US" sz="1800" dirty="0"/>
              <a:t> </a:t>
            </a:r>
            <a:r>
              <a:rPr lang="en-US" sz="1800" dirty="0" err="1"/>
              <a:t>ইরানে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 </a:t>
            </a:r>
            <a:r>
              <a:rPr lang="en-US" sz="1800" dirty="0" err="1"/>
              <a:t>রাজনৈতিক</a:t>
            </a:r>
            <a:r>
              <a:rPr lang="en-US" sz="1800" dirty="0"/>
              <a:t> </a:t>
            </a:r>
            <a:r>
              <a:rPr lang="en-US" sz="1800" dirty="0" err="1"/>
              <a:t>সংকটের</a:t>
            </a:r>
            <a:r>
              <a:rPr lang="en-US" sz="1800" dirty="0"/>
              <a:t> </a:t>
            </a:r>
            <a:r>
              <a:rPr lang="en-US" sz="1800" dirty="0" err="1"/>
              <a:t>সৃষ্টি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 </a:t>
            </a:r>
            <a:r>
              <a:rPr lang="en-US" sz="1800" dirty="0" err="1"/>
              <a:t>তার</a:t>
            </a:r>
            <a:r>
              <a:rPr lang="en-US" sz="1800" dirty="0"/>
              <a:t> </a:t>
            </a:r>
            <a:r>
              <a:rPr lang="en-US" sz="1800" dirty="0" err="1"/>
              <a:t>প্রভাবে</a:t>
            </a:r>
            <a:r>
              <a:rPr lang="en-US" sz="1800" dirty="0"/>
              <a:t> </a:t>
            </a:r>
            <a:r>
              <a:rPr lang="en-US" sz="1800" dirty="0" err="1"/>
              <a:t>সেখানেও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উৎপাদন</a:t>
            </a:r>
            <a:r>
              <a:rPr lang="en-US" sz="1800" dirty="0"/>
              <a:t> </a:t>
            </a:r>
            <a:r>
              <a:rPr lang="en-US" sz="1800" dirty="0" err="1"/>
              <a:t>হ্রাস</a:t>
            </a:r>
            <a:r>
              <a:rPr lang="en-US" sz="1800" dirty="0"/>
              <a:t> </a:t>
            </a:r>
            <a:r>
              <a:rPr lang="en-US" sz="1800" dirty="0" err="1"/>
              <a:t>পায়</a:t>
            </a:r>
            <a:r>
              <a:rPr lang="en-US" sz="1800" dirty="0"/>
              <a:t>। </a:t>
            </a:r>
            <a:r>
              <a:rPr lang="en-US" sz="1800" dirty="0" err="1"/>
              <a:t>যথারীতি</a:t>
            </a:r>
            <a:r>
              <a:rPr lang="en-US" sz="1800" dirty="0"/>
              <a:t> </a:t>
            </a:r>
            <a:r>
              <a:rPr lang="en-US" sz="1800" dirty="0" err="1"/>
              <a:t>এবারেও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দাম</a:t>
            </a:r>
            <a:r>
              <a:rPr lang="en-US" sz="1800" dirty="0"/>
              <a:t> </a:t>
            </a:r>
            <a:r>
              <a:rPr lang="en-US" sz="1800" dirty="0" err="1"/>
              <a:t>ব্যাপকভাবে</a:t>
            </a:r>
            <a:r>
              <a:rPr lang="en-US" sz="1800" dirty="0"/>
              <a:t> </a:t>
            </a:r>
            <a:r>
              <a:rPr lang="en-US" sz="1800" dirty="0" err="1"/>
              <a:t>বৃদ্ধি</a:t>
            </a:r>
            <a:r>
              <a:rPr lang="en-US" sz="1800" dirty="0"/>
              <a:t> </a:t>
            </a:r>
            <a:r>
              <a:rPr lang="en-US" sz="1800" dirty="0" err="1"/>
              <a:t>পায়</a:t>
            </a:r>
            <a:r>
              <a:rPr lang="en-US" sz="1800" dirty="0"/>
              <a:t>। </a:t>
            </a:r>
            <a:r>
              <a:rPr lang="en-US" sz="1800" dirty="0" err="1"/>
              <a:t>ইতিমধ্যে</a:t>
            </a:r>
            <a:r>
              <a:rPr lang="en-US" sz="1800" dirty="0"/>
              <a:t> ১৯৭৫ </a:t>
            </a:r>
            <a:r>
              <a:rPr lang="en-US" sz="1800" dirty="0" err="1"/>
              <a:t>সাল</a:t>
            </a:r>
            <a:r>
              <a:rPr lang="en-US" sz="1800" dirty="0"/>
              <a:t> </a:t>
            </a:r>
            <a:r>
              <a:rPr lang="en-US" sz="1800" dirty="0" err="1"/>
              <a:t>আলজিরিয়ার</a:t>
            </a:r>
            <a:r>
              <a:rPr lang="en-US" sz="1800" dirty="0"/>
              <a:t> </a:t>
            </a:r>
            <a:r>
              <a:rPr lang="en-US" sz="1800" dirty="0" err="1"/>
              <a:t>রাজধানী</a:t>
            </a:r>
            <a:r>
              <a:rPr lang="en-US" sz="1800" dirty="0"/>
              <a:t> </a:t>
            </a:r>
            <a:r>
              <a:rPr lang="en-US" sz="1800" dirty="0" err="1"/>
              <a:t>আলজিয়ার্সে</a:t>
            </a:r>
            <a:r>
              <a:rPr lang="en-US" sz="1800" dirty="0"/>
              <a:t> OPEC-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অন্তর্ভুক্ত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রাষ্ট্রগুলির</a:t>
            </a:r>
            <a:r>
              <a:rPr lang="en-US" sz="1800" dirty="0"/>
              <a:t> </a:t>
            </a:r>
            <a:r>
              <a:rPr lang="en-US" sz="1800" dirty="0" err="1"/>
              <a:t>প্রধানদের</a:t>
            </a:r>
            <a:r>
              <a:rPr lang="en-US" sz="1800" dirty="0"/>
              <a:t> </a:t>
            </a:r>
            <a:r>
              <a:rPr lang="en-US" sz="1800" dirty="0" err="1"/>
              <a:t>শীর্ষসম্মেলনে</a:t>
            </a:r>
            <a:r>
              <a:rPr lang="en-US" sz="1800" dirty="0"/>
              <a:t> </a:t>
            </a:r>
            <a:r>
              <a:rPr lang="en-US" sz="1800" dirty="0" err="1"/>
              <a:t>একটি</a:t>
            </a:r>
            <a:r>
              <a:rPr lang="en-US" sz="1800" dirty="0"/>
              <a:t> OPEC Special Fund </a:t>
            </a:r>
            <a:r>
              <a:rPr lang="en-US" sz="1800" dirty="0" err="1"/>
              <a:t>তৈরি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বিশেষ</a:t>
            </a:r>
            <a:r>
              <a:rPr lang="en-US" sz="1800" dirty="0"/>
              <a:t> </a:t>
            </a:r>
            <a:r>
              <a:rPr lang="en-US" sz="1800" dirty="0" err="1"/>
              <a:t>তহবিল</a:t>
            </a:r>
            <a:r>
              <a:rPr lang="en-US" sz="1800" dirty="0"/>
              <a:t> </a:t>
            </a:r>
            <a:r>
              <a:rPr lang="en-US" sz="1800" dirty="0" err="1"/>
              <a:t>গঠনের</a:t>
            </a:r>
            <a:r>
              <a:rPr lang="en-US" sz="1800" dirty="0"/>
              <a:t> </a:t>
            </a:r>
            <a:r>
              <a:rPr lang="en-US" sz="1800" dirty="0" err="1"/>
              <a:t>মূল</a:t>
            </a:r>
            <a:r>
              <a:rPr lang="en-US" sz="1800" dirty="0"/>
              <a:t> </a:t>
            </a:r>
            <a:r>
              <a:rPr lang="en-US" sz="1800" dirty="0" err="1"/>
              <a:t>উদ্দেশ্য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</a:t>
            </a:r>
            <a:r>
              <a:rPr lang="en-US" sz="1800" dirty="0" err="1"/>
              <a:t>বিশ্বের</a:t>
            </a:r>
            <a:r>
              <a:rPr lang="en-US" sz="1800" dirty="0"/>
              <a:t> </a:t>
            </a:r>
            <a:r>
              <a:rPr lang="en-US" sz="1800" dirty="0" err="1"/>
              <a:t>অনুন্নত</a:t>
            </a:r>
            <a:r>
              <a:rPr lang="en-US" sz="1800" dirty="0"/>
              <a:t> </a:t>
            </a:r>
            <a:r>
              <a:rPr lang="en-US" sz="1800" dirty="0" err="1"/>
              <a:t>দুর্বল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রাষ্ট্রগুলির</a:t>
            </a:r>
            <a:r>
              <a:rPr lang="en-US" sz="1800" dirty="0"/>
              <a:t> </a:t>
            </a:r>
            <a:r>
              <a:rPr lang="en-US" sz="1800" dirty="0" err="1"/>
              <a:t>আর্থিক</a:t>
            </a:r>
            <a:r>
              <a:rPr lang="en-US" sz="1800" dirty="0"/>
              <a:t> ও </a:t>
            </a:r>
            <a:r>
              <a:rPr lang="en-US" sz="1800" dirty="0" err="1"/>
              <a:t>সামাজিক</a:t>
            </a:r>
            <a:r>
              <a:rPr lang="en-US" sz="1800" dirty="0"/>
              <a:t> </a:t>
            </a:r>
            <a:r>
              <a:rPr lang="en-US" sz="1800" dirty="0" err="1"/>
              <a:t>বিকাশে</a:t>
            </a:r>
            <a:r>
              <a:rPr lang="en-US" sz="1800" dirty="0"/>
              <a:t> </a:t>
            </a:r>
            <a:r>
              <a:rPr lang="en-US" sz="1800" dirty="0" err="1"/>
              <a:t>সাহায্য</a:t>
            </a:r>
            <a:r>
              <a:rPr lang="en-US" sz="1800" dirty="0"/>
              <a:t> </a:t>
            </a:r>
            <a:r>
              <a:rPr lang="en-US" sz="1800" dirty="0" err="1"/>
              <a:t>প্রদান</a:t>
            </a:r>
            <a:r>
              <a:rPr lang="en-US" sz="1800" dirty="0"/>
              <a:t> </a:t>
            </a:r>
            <a:r>
              <a:rPr lang="en-US" sz="1800" dirty="0" err="1"/>
              <a:t>করা</a:t>
            </a:r>
            <a:r>
              <a:rPr lang="en-US" sz="1800" dirty="0"/>
              <a:t>। ১১ ত OPEC-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প্রাধান্য</a:t>
            </a:r>
            <a:r>
              <a:rPr lang="en-US" sz="1800" dirty="0"/>
              <a:t> </a:t>
            </a:r>
            <a:r>
              <a:rPr lang="en-US" sz="1800" dirty="0" err="1"/>
              <a:t>অনেকটাই</a:t>
            </a:r>
            <a:r>
              <a:rPr lang="en-US" sz="1800" dirty="0"/>
              <a:t> </a:t>
            </a:r>
            <a:r>
              <a:rPr lang="en-US" sz="1800" dirty="0" err="1"/>
              <a:t>গর্ব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 </a:t>
            </a:r>
            <a:r>
              <a:rPr lang="en-US" sz="1800" dirty="0" err="1"/>
              <a:t>আশির</a:t>
            </a:r>
            <a:r>
              <a:rPr lang="en-US" sz="1800" dirty="0"/>
              <a:t> </a:t>
            </a:r>
            <a:r>
              <a:rPr lang="en-US" sz="1800" dirty="0" err="1"/>
              <a:t>দশকের</a:t>
            </a:r>
            <a:r>
              <a:rPr lang="en-US" sz="1800" dirty="0"/>
              <a:t> </a:t>
            </a:r>
            <a:r>
              <a:rPr lang="en-US" sz="1800" dirty="0" err="1"/>
              <a:t>প্রথম</a:t>
            </a:r>
            <a:r>
              <a:rPr lang="en-US" sz="1800" dirty="0"/>
              <a:t> </a:t>
            </a:r>
            <a:r>
              <a:rPr lang="en-US" sz="1800" dirty="0" err="1"/>
              <a:t>ভাগে</a:t>
            </a:r>
            <a:r>
              <a:rPr lang="en-US" sz="1800" dirty="0"/>
              <a:t>।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সময়ে</a:t>
            </a:r>
            <a:r>
              <a:rPr lang="en-US" sz="1800" dirty="0"/>
              <a:t> </a:t>
            </a:r>
            <a:r>
              <a:rPr lang="en-US" sz="1800" dirty="0" err="1"/>
              <a:t>আমরা</a:t>
            </a:r>
            <a:r>
              <a:rPr lang="en-US" sz="1800" dirty="0"/>
              <a:t> </a:t>
            </a:r>
            <a:r>
              <a:rPr lang="en-US" sz="1800" dirty="0" err="1"/>
              <a:t>লক্ষ</a:t>
            </a:r>
            <a:r>
              <a:rPr lang="en-US" sz="1800" dirty="0"/>
              <a:t> </a:t>
            </a:r>
            <a:r>
              <a:rPr lang="en-US" sz="1800" dirty="0" err="1"/>
              <a:t>করি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, OPEC-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অন্তর্ভূক্ত</a:t>
            </a:r>
            <a:r>
              <a:rPr lang="en-US" sz="1800" dirty="0"/>
              <a:t> </a:t>
            </a:r>
            <a:r>
              <a:rPr lang="en-US" sz="1800" dirty="0" err="1"/>
              <a:t>নয়</a:t>
            </a:r>
            <a:r>
              <a:rPr lang="en-US" sz="1800" dirty="0"/>
              <a:t> </a:t>
            </a:r>
            <a:r>
              <a:rPr lang="en-US" sz="1800" dirty="0" err="1"/>
              <a:t>এমন</a:t>
            </a:r>
            <a:r>
              <a:rPr lang="en-US" sz="1800" dirty="0"/>
              <a:t> </a:t>
            </a:r>
            <a:r>
              <a:rPr lang="en-US" sz="1800" dirty="0" err="1"/>
              <a:t>বেশ</a:t>
            </a:r>
            <a:r>
              <a:rPr lang="en-US" sz="1800" dirty="0"/>
              <a:t> </a:t>
            </a:r>
            <a:r>
              <a:rPr lang="en-US" sz="1800" dirty="0" err="1"/>
              <a:t>কিছু</a:t>
            </a:r>
            <a:r>
              <a:rPr lang="en-US" sz="1800" dirty="0"/>
              <a:t> </a:t>
            </a:r>
            <a:r>
              <a:rPr lang="en-US" sz="1800" dirty="0" err="1"/>
              <a:t>তৈল</a:t>
            </a:r>
            <a:r>
              <a:rPr lang="en-US" sz="1800" dirty="0"/>
              <a:t> </a:t>
            </a:r>
            <a:r>
              <a:rPr lang="en-US" sz="1800" dirty="0" err="1"/>
              <a:t>উৎপাদনকারী</a:t>
            </a:r>
            <a:r>
              <a:rPr lang="en-US" sz="1800" dirty="0"/>
              <a:t> </a:t>
            </a:r>
            <a:r>
              <a:rPr lang="en-US" sz="1800" dirty="0" err="1"/>
              <a:t>রাষ্ট্র</a:t>
            </a:r>
            <a:r>
              <a:rPr lang="en-US" sz="1800" dirty="0"/>
              <a:t> </a:t>
            </a:r>
            <a:r>
              <a:rPr lang="en-US" sz="1800" dirty="0" err="1"/>
              <a:t>উল্লেখযোগ্য</a:t>
            </a:r>
            <a:r>
              <a:rPr lang="en-US" sz="1800" dirty="0"/>
              <a:t> </a:t>
            </a:r>
            <a:r>
              <a:rPr lang="en-US" sz="1800" dirty="0" err="1"/>
              <a:t>পরিমাণে</a:t>
            </a:r>
            <a:r>
              <a:rPr lang="en-US" sz="1800" dirty="0"/>
              <a:t> </a:t>
            </a:r>
            <a:r>
              <a:rPr lang="en-US" sz="1800" dirty="0" err="1"/>
              <a:t>তেল</a:t>
            </a:r>
            <a:r>
              <a:rPr lang="en-US" sz="1800" dirty="0"/>
              <a:t> </a:t>
            </a:r>
            <a:r>
              <a:rPr lang="en-US" sz="1800" dirty="0" err="1"/>
              <a:t>সরবরাহ</a:t>
            </a:r>
            <a:r>
              <a:rPr lang="en-US" sz="1800" dirty="0"/>
              <a:t> </a:t>
            </a:r>
            <a:r>
              <a:rPr lang="en-US" sz="1800" dirty="0" err="1"/>
              <a:t>করছে</a:t>
            </a:r>
            <a:r>
              <a:rPr lang="en-US" sz="1800" dirty="0"/>
              <a:t>। ১৯৯০ </a:t>
            </a:r>
            <a:r>
              <a:rPr lang="en-US" sz="1800" dirty="0" err="1"/>
              <a:t>সালে</a:t>
            </a:r>
            <a:r>
              <a:rPr lang="en-US" sz="1800" dirty="0"/>
              <a:t> </a:t>
            </a:r>
            <a:r>
              <a:rPr lang="en-US" sz="1800" dirty="0" err="1"/>
              <a:t>প্রথম</a:t>
            </a:r>
            <a:r>
              <a:rPr lang="en-US" sz="1800" dirty="0"/>
              <a:t> </a:t>
            </a:r>
            <a:r>
              <a:rPr lang="en-US" sz="1800" dirty="0" err="1"/>
              <a:t>উপসাগরীয়</a:t>
            </a:r>
            <a:r>
              <a:rPr lang="en-US" sz="1800" dirty="0"/>
              <a:t> </a:t>
            </a:r>
            <a:r>
              <a:rPr lang="en-US" sz="1800" dirty="0" err="1"/>
              <a:t>যুদ্ধের</a:t>
            </a:r>
            <a:r>
              <a:rPr lang="en-US" sz="1800" dirty="0"/>
              <a:t> </a:t>
            </a:r>
            <a:r>
              <a:rPr lang="en-US" sz="1800" dirty="0" err="1"/>
              <a:t>পর্বে</a:t>
            </a:r>
            <a:r>
              <a:rPr lang="en-US" sz="1800" dirty="0"/>
              <a:t> </a:t>
            </a:r>
            <a:r>
              <a:rPr lang="en-US" sz="1800" dirty="0" err="1"/>
              <a:t>রাষ্ট্রসংঘ</a:t>
            </a:r>
            <a:r>
              <a:rPr lang="en-US" sz="1800" dirty="0"/>
              <a:t> </a:t>
            </a:r>
            <a:r>
              <a:rPr lang="en-US" sz="1800" dirty="0" err="1"/>
              <a:t>ইরাকের</a:t>
            </a:r>
            <a:r>
              <a:rPr lang="en-US" sz="1800" dirty="0"/>
              <a:t> </a:t>
            </a:r>
            <a:r>
              <a:rPr lang="en-US" sz="1800" dirty="0" err="1"/>
              <a:t>তেল</a:t>
            </a:r>
            <a:r>
              <a:rPr lang="en-US" sz="1800" dirty="0"/>
              <a:t> </a:t>
            </a:r>
            <a:r>
              <a:rPr lang="en-US" sz="1800" dirty="0" err="1"/>
              <a:t>রপ্তানির</a:t>
            </a:r>
            <a:r>
              <a:rPr lang="en-US" sz="1800" dirty="0"/>
              <a:t> </a:t>
            </a:r>
            <a:r>
              <a:rPr lang="en-US" sz="1800" dirty="0" err="1"/>
              <a:t>ওপর</a:t>
            </a:r>
            <a:r>
              <a:rPr lang="en-US" sz="1800" dirty="0"/>
              <a:t> </a:t>
            </a:r>
            <a:r>
              <a:rPr lang="en-US" sz="1800" dirty="0" err="1"/>
              <a:t>বিধিনিষেধ</a:t>
            </a:r>
            <a:r>
              <a:rPr lang="en-US" sz="1800" dirty="0"/>
              <a:t> </a:t>
            </a:r>
            <a:r>
              <a:rPr lang="en-US" sz="1800" dirty="0" err="1"/>
              <a:t>জারি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। </a:t>
            </a:r>
            <a:r>
              <a:rPr lang="en-US" sz="1800" dirty="0" err="1"/>
              <a:t>সমগ্র</a:t>
            </a:r>
            <a:r>
              <a:rPr lang="en-US" sz="1800" dirty="0"/>
              <a:t> </a:t>
            </a:r>
            <a:r>
              <a:rPr lang="en-US" sz="1800" dirty="0" err="1"/>
              <a:t>বিশ্বে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সংকট</a:t>
            </a:r>
            <a:r>
              <a:rPr lang="en-US" sz="1800" dirty="0"/>
              <a:t> </a:t>
            </a:r>
            <a:r>
              <a:rPr lang="en-US" sz="1800" dirty="0" err="1"/>
              <a:t>আবার</a:t>
            </a:r>
            <a:r>
              <a:rPr lang="en-US" sz="1800" dirty="0"/>
              <a:t> </a:t>
            </a:r>
            <a:r>
              <a:rPr lang="en-US" sz="1800" dirty="0" err="1"/>
              <a:t>নতুন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দেখা</a:t>
            </a:r>
            <a:r>
              <a:rPr lang="en-US" sz="1800" dirty="0"/>
              <a:t> </a:t>
            </a:r>
            <a:r>
              <a:rPr lang="en-US" sz="1800" dirty="0" err="1"/>
              <a:t>দেয়</a:t>
            </a:r>
            <a:r>
              <a:rPr lang="en-US" sz="1800" dirty="0"/>
              <a:t>। OPEC </a:t>
            </a:r>
            <a:r>
              <a:rPr lang="en-US" sz="1800" dirty="0" err="1"/>
              <a:t>সংকটের</a:t>
            </a:r>
            <a:r>
              <a:rPr lang="en-US" sz="1800" dirty="0"/>
              <a:t> </a:t>
            </a:r>
            <a:r>
              <a:rPr lang="en-US" sz="1800" dirty="0" err="1"/>
              <a:t>হাত</a:t>
            </a:r>
            <a:r>
              <a:rPr lang="en-US" sz="1800" dirty="0"/>
              <a:t> </a:t>
            </a:r>
            <a:r>
              <a:rPr lang="en-US" sz="1800" dirty="0" err="1"/>
              <a:t>থেকে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বাজারকে</a:t>
            </a:r>
            <a:r>
              <a:rPr lang="en-US" sz="1800" dirty="0"/>
              <a:t> </a:t>
            </a:r>
            <a:r>
              <a:rPr lang="en-US" sz="1800" dirty="0" err="1"/>
              <a:t>রক্ষা</a:t>
            </a:r>
            <a:r>
              <a:rPr lang="en-US" sz="1800" dirty="0"/>
              <a:t> </a:t>
            </a:r>
            <a:r>
              <a:rPr lang="en-US" sz="1800" dirty="0" err="1"/>
              <a:t>করার</a:t>
            </a:r>
            <a:r>
              <a:rPr lang="en-US" sz="1800" dirty="0"/>
              <a:t> </a:t>
            </a:r>
            <a:r>
              <a:rPr lang="en-US" sz="1800" dirty="0" err="1"/>
              <a:t>জন্য</a:t>
            </a:r>
            <a:r>
              <a:rPr lang="en-US" sz="1800" dirty="0"/>
              <a:t> </a:t>
            </a:r>
            <a:r>
              <a:rPr lang="en-US" sz="1800" dirty="0" err="1"/>
              <a:t>উৎপাদন</a:t>
            </a:r>
            <a:r>
              <a:rPr lang="en-US" sz="1800" dirty="0"/>
              <a:t> </a:t>
            </a:r>
            <a:r>
              <a:rPr lang="en-US" sz="1800" dirty="0" err="1"/>
              <a:t>ব্যাপকভাবে</a:t>
            </a:r>
            <a:r>
              <a:rPr lang="en-US" sz="1800" dirty="0"/>
              <a:t> </a:t>
            </a:r>
            <a:r>
              <a:rPr lang="en-US" sz="1800" dirty="0" err="1"/>
              <a:t>বৃদ্ধি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।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স্বাভাবিক</a:t>
            </a:r>
            <a:r>
              <a:rPr lang="en-US" sz="1800" dirty="0"/>
              <a:t> </a:t>
            </a:r>
            <a:r>
              <a:rPr lang="en-US" sz="1800" dirty="0" err="1"/>
              <a:t>পরিস্থিতি</a:t>
            </a:r>
            <a:r>
              <a:rPr lang="en-US" sz="1800" dirty="0"/>
              <a:t> ১৯৯৮ </a:t>
            </a:r>
            <a:r>
              <a:rPr lang="en-US" sz="1800" dirty="0" err="1"/>
              <a:t>সাল</a:t>
            </a:r>
            <a:r>
              <a:rPr lang="en-US" sz="1800" dirty="0"/>
              <a:t> </a:t>
            </a:r>
            <a:r>
              <a:rPr lang="en-US" sz="1800" dirty="0" err="1"/>
              <a:t>পর্যন্ত</a:t>
            </a:r>
            <a:r>
              <a:rPr lang="en-US" sz="1800" dirty="0"/>
              <a:t> </a:t>
            </a:r>
            <a:r>
              <a:rPr lang="en-US" sz="1800" dirty="0" err="1"/>
              <a:t>সাধারণভাবে</a:t>
            </a:r>
            <a:r>
              <a:rPr lang="en-US" sz="1800" dirty="0"/>
              <a:t> </a:t>
            </a:r>
            <a:r>
              <a:rPr lang="en-US" sz="1800" dirty="0" err="1"/>
              <a:t>অব্যাহত</a:t>
            </a:r>
            <a:r>
              <a:rPr lang="en-US" sz="1800" dirty="0"/>
              <a:t> </a:t>
            </a:r>
            <a:r>
              <a:rPr lang="en-US" sz="1800" dirty="0" err="1"/>
              <a:t>ছিল</a:t>
            </a:r>
            <a:r>
              <a:rPr lang="en-US" sz="1800" dirty="0"/>
              <a:t>।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5B4F0F5-BE58-4EC0-B650-A71A07437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700C1F5-B637-45FE-96CC-270D263A59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83DA22C9-3830-4323-9087-6D7C1E6AA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5AC4DA9-FD16-4055-8D2D-95D615C03C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8BA7D58E-9AB5-4B54-A635-2E86BEC786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xmlns="" id="{B7D72779-BBD2-4D64-B6B1-E052E227EB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xmlns="" id="{569BD34C-BFEF-4FB1-A094-2D9E687CD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xmlns="" id="{DC258A66-ED52-4FA3-96CE-7932E91F5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BEC6A48C-21EF-4485-9836-044550003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081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F9C493A-9F03-49B4-B3FB-19CE5AC11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90A46C7D-C1BB-49B8-8D37-39742820E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25716" y="750052"/>
            <a:ext cx="7602283" cy="687318"/>
          </a:xfrm>
        </p:spPr>
        <p:txBody>
          <a:bodyPr>
            <a:normAutofit/>
          </a:bodyPr>
          <a:lstStyle/>
          <a:p>
            <a:r>
              <a:rPr lang="en-US" b="1" dirty="0" err="1"/>
              <a:t>মূল্যায়ন</a:t>
            </a:r>
            <a:r>
              <a:rPr lang="en-US" dirty="0"/>
              <a:t> </a:t>
            </a:r>
            <a:endParaRPr dirty="0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xmlns="" id="{61BBAB6F-65E6-4E2B-B363-6AB27C84E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25717" y="2585139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xmlns="" id="{6DA3BBB2-E620-4C13-98C9-FE1EF7D2E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xmlns="" id="{ADC9AB5D-88A1-4FA9-B467-E8EF8FFE5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xmlns="" id="{0867B8E5-4535-4743-8235-6612FEA410C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xmlns="" id="{BE48FEA7-5915-4751-8090-63F3094324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xmlns="" id="{32B378CE-44FD-4120-B9ED-7828D4EE9AE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xmlns="" id="{40FA43D3-D34B-4BC7-80D0-F3E75A222AC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5717" y="2067450"/>
            <a:ext cx="10654028" cy="4003480"/>
          </a:xfrm>
        </p:spPr>
        <p:txBody>
          <a:bodyPr>
            <a:normAutofit/>
          </a:bodyPr>
          <a:lstStyle/>
          <a:p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উপর</a:t>
            </a:r>
            <a:r>
              <a:rPr lang="en-US" sz="1800" dirty="0"/>
              <a:t> </a:t>
            </a:r>
            <a:r>
              <a:rPr lang="en-US" sz="1800" dirty="0" err="1"/>
              <a:t>নির্ভর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মধ্যপ্রাচ্যের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</a:t>
            </a:r>
            <a:r>
              <a:rPr lang="en-US" sz="1800" dirty="0"/>
              <a:t> </a:t>
            </a:r>
            <a:r>
              <a:rPr lang="en-US" sz="1800" dirty="0" err="1"/>
              <a:t>তাদের</a:t>
            </a:r>
            <a:r>
              <a:rPr lang="en-US" sz="1800" dirty="0"/>
              <a:t> </a:t>
            </a:r>
            <a:r>
              <a:rPr lang="en-US" sz="1800" dirty="0" err="1"/>
              <a:t>অর্জিত</a:t>
            </a:r>
            <a:r>
              <a:rPr lang="en-US" sz="1800" dirty="0"/>
              <a:t> </a:t>
            </a:r>
            <a:r>
              <a:rPr lang="en-US" sz="1800" dirty="0" err="1"/>
              <a:t>অর্থকে</a:t>
            </a:r>
            <a:r>
              <a:rPr lang="en-US" sz="1800" dirty="0"/>
              <a:t> </a:t>
            </a:r>
            <a:r>
              <a:rPr lang="en-US" sz="1800" dirty="0" err="1"/>
              <a:t>সমাজকল্যাণের</a:t>
            </a:r>
            <a:r>
              <a:rPr lang="en-US" sz="1800" dirty="0"/>
              <a:t> </a:t>
            </a:r>
            <a:r>
              <a:rPr lang="en-US" sz="1800" dirty="0" err="1"/>
              <a:t>নানাবিধ</a:t>
            </a:r>
            <a:r>
              <a:rPr lang="en-US" sz="1800" dirty="0"/>
              <a:t> </a:t>
            </a:r>
            <a:r>
              <a:rPr lang="en-US" sz="1800" dirty="0" err="1"/>
              <a:t>কাজে</a:t>
            </a:r>
            <a:r>
              <a:rPr lang="en-US" sz="1800" dirty="0"/>
              <a:t> </a:t>
            </a:r>
            <a:r>
              <a:rPr lang="en-US" sz="1800" dirty="0" err="1"/>
              <a:t>ব্যবহার</a:t>
            </a:r>
            <a:r>
              <a:rPr lang="en-US" sz="1800" dirty="0"/>
              <a:t> </a:t>
            </a:r>
            <a:r>
              <a:rPr lang="en-US" sz="1800" dirty="0" err="1"/>
              <a:t>করেছে</a:t>
            </a:r>
            <a:r>
              <a:rPr lang="en-US" sz="1800" dirty="0"/>
              <a:t>। </a:t>
            </a:r>
            <a:r>
              <a:rPr lang="en-US" sz="1800" dirty="0" err="1"/>
              <a:t>এক্ষেত্রে</a:t>
            </a:r>
            <a:r>
              <a:rPr lang="en-US" sz="1800" dirty="0"/>
              <a:t> </a:t>
            </a:r>
            <a:r>
              <a:rPr lang="en-US" sz="1800" dirty="0" err="1"/>
              <a:t>নজিরবিহীন</a:t>
            </a:r>
            <a:r>
              <a:rPr lang="en-US" sz="1800" dirty="0"/>
              <a:t> </a:t>
            </a:r>
            <a:r>
              <a:rPr lang="en-US" sz="1800" dirty="0" err="1"/>
              <a:t>সাফল্যের</a:t>
            </a:r>
            <a:r>
              <a:rPr lang="en-US" sz="1800" dirty="0"/>
              <a:t> </a:t>
            </a:r>
            <a:r>
              <a:rPr lang="en-US" sz="1800" dirty="0" err="1"/>
              <a:t>সুদীপ্ত</a:t>
            </a:r>
            <a:r>
              <a:rPr lang="en-US" sz="1800" dirty="0"/>
              <a:t> </a:t>
            </a:r>
            <a:r>
              <a:rPr lang="en-US" sz="1800" dirty="0" err="1"/>
              <a:t>আফ্রিকার</a:t>
            </a:r>
            <a:r>
              <a:rPr lang="en-US" sz="1800" dirty="0"/>
              <a:t> </a:t>
            </a:r>
            <a:r>
              <a:rPr lang="en-US" sz="1800" dirty="0" err="1"/>
              <a:t>লিবিয়া</a:t>
            </a:r>
            <a:r>
              <a:rPr lang="en-US" sz="1800" dirty="0"/>
              <a:t>। </a:t>
            </a:r>
            <a:r>
              <a:rPr lang="en-US" sz="1800" dirty="0" err="1"/>
              <a:t>জেনেরাল</a:t>
            </a:r>
            <a:r>
              <a:rPr lang="en-US" sz="1800" dirty="0"/>
              <a:t> </a:t>
            </a:r>
            <a:r>
              <a:rPr lang="en-US" sz="1800" dirty="0" err="1"/>
              <a:t>গদ্দাফির</a:t>
            </a:r>
            <a:r>
              <a:rPr lang="en-US" sz="1800" dirty="0"/>
              <a:t> </a:t>
            </a:r>
            <a:r>
              <a:rPr lang="en-US" sz="1800" dirty="0" err="1"/>
              <a:t>কুশলী</a:t>
            </a:r>
            <a:r>
              <a:rPr lang="en-US" sz="1800" dirty="0"/>
              <a:t> </a:t>
            </a:r>
            <a:r>
              <a:rPr lang="en-US" sz="1800" dirty="0" err="1"/>
              <a:t>নেতৃত্বে</a:t>
            </a:r>
            <a:r>
              <a:rPr lang="en-US" sz="1800" dirty="0"/>
              <a:t> </a:t>
            </a:r>
            <a:r>
              <a:rPr lang="en-US" sz="1800" dirty="0" err="1"/>
              <a:t>লিবিয়া</a:t>
            </a:r>
            <a:r>
              <a:rPr lang="en-US" sz="1800" dirty="0"/>
              <a:t> </a:t>
            </a:r>
            <a:r>
              <a:rPr lang="en-US" sz="1800" dirty="0" err="1"/>
              <a:t>আজ</a:t>
            </a:r>
            <a:r>
              <a:rPr lang="en-US" sz="1800" dirty="0"/>
              <a:t> </a:t>
            </a:r>
            <a:r>
              <a:rPr lang="en-US" sz="1800" dirty="0" err="1"/>
              <a:t>একটি</a:t>
            </a:r>
            <a:r>
              <a:rPr lang="en-US" sz="1800" dirty="0"/>
              <a:t> </a:t>
            </a:r>
            <a:r>
              <a:rPr lang="en-US" sz="1800" dirty="0" err="1"/>
              <a:t>বিমুগ্ধ</a:t>
            </a:r>
            <a:r>
              <a:rPr lang="en-US" sz="1800" dirty="0"/>
              <a:t> </a:t>
            </a:r>
            <a:r>
              <a:rPr lang="en-US" sz="1800" dirty="0" err="1"/>
              <a:t>রাষ্ট্রে</a:t>
            </a:r>
            <a:r>
              <a:rPr lang="en-US" sz="1800" dirty="0"/>
              <a:t> </a:t>
            </a:r>
            <a:r>
              <a:rPr lang="en-US" sz="1800" dirty="0" err="1"/>
              <a:t>পরিণত</a:t>
            </a:r>
            <a:r>
              <a:rPr lang="en-US" sz="1800" dirty="0"/>
              <a:t> </a:t>
            </a:r>
            <a:r>
              <a:rPr lang="en-US" sz="1800" dirty="0" err="1"/>
              <a:t>হয়েছে</a:t>
            </a:r>
            <a:r>
              <a:rPr lang="en-US" sz="1800" dirty="0"/>
              <a:t>। </a:t>
            </a:r>
            <a:r>
              <a:rPr lang="en-US" sz="1800" dirty="0" err="1"/>
              <a:t>লক্ষণীয়</a:t>
            </a:r>
            <a:r>
              <a:rPr lang="en-US" sz="1800" dirty="0"/>
              <a:t> </a:t>
            </a:r>
            <a:r>
              <a:rPr lang="en-US" sz="1800" dirty="0" err="1"/>
              <a:t>বিষয়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১৯৮৯ </a:t>
            </a:r>
            <a:r>
              <a:rPr lang="en-US" sz="1800" dirty="0" err="1"/>
              <a:t>সালেই</a:t>
            </a:r>
            <a:r>
              <a:rPr lang="en-US" sz="1800" dirty="0"/>
              <a:t> </a:t>
            </a:r>
            <a:r>
              <a:rPr lang="en-US" sz="1800" dirty="0" err="1"/>
              <a:t>লিবিয়ার</a:t>
            </a:r>
            <a:r>
              <a:rPr lang="en-US" sz="1800" dirty="0"/>
              <a:t> Gross National Product (GNP) </a:t>
            </a:r>
            <a:r>
              <a:rPr lang="en-US" sz="1800" dirty="0" err="1"/>
              <a:t>অর্থা</a:t>
            </a:r>
            <a:r>
              <a:rPr lang="en-US" sz="1800" dirty="0"/>
              <a:t>ৎ </a:t>
            </a:r>
            <a:r>
              <a:rPr lang="en-US" sz="1800" dirty="0" err="1"/>
              <a:t>মোট</a:t>
            </a:r>
            <a:r>
              <a:rPr lang="en-US" sz="1800" dirty="0"/>
              <a:t> </a:t>
            </a:r>
            <a:r>
              <a:rPr lang="en-US" sz="1800" dirty="0" err="1"/>
              <a:t>জাতীয়</a:t>
            </a:r>
            <a:r>
              <a:rPr lang="en-US" sz="1800" dirty="0"/>
              <a:t> </a:t>
            </a:r>
            <a:r>
              <a:rPr lang="en-US" sz="1800" dirty="0" err="1"/>
              <a:t>উৎপাদন</a:t>
            </a:r>
            <a:r>
              <a:rPr lang="en-US" sz="1800" dirty="0"/>
              <a:t> </a:t>
            </a:r>
            <a:r>
              <a:rPr lang="en-US" sz="1800" dirty="0" err="1"/>
              <a:t>ছিল</a:t>
            </a:r>
            <a:r>
              <a:rPr lang="en-US" sz="1800" dirty="0"/>
              <a:t> ৫৪৬০ </a:t>
            </a:r>
            <a:r>
              <a:rPr lang="en-US" sz="1800" dirty="0" err="1"/>
              <a:t>ডলার</a:t>
            </a:r>
            <a:r>
              <a:rPr lang="en-US" sz="1800" dirty="0"/>
              <a:t>।
</a:t>
            </a:r>
            <a:r>
              <a:rPr lang="en-US" sz="1800" dirty="0" err="1"/>
              <a:t>আমরা</a:t>
            </a:r>
            <a:r>
              <a:rPr lang="en-US" sz="1800" dirty="0"/>
              <a:t> </a:t>
            </a:r>
            <a:r>
              <a:rPr lang="en-US" sz="1800" dirty="0" err="1"/>
              <a:t>আগেই</a:t>
            </a:r>
            <a:r>
              <a:rPr lang="en-US" sz="1800" dirty="0"/>
              <a:t> </a:t>
            </a:r>
            <a:r>
              <a:rPr lang="en-US" sz="1800" dirty="0" err="1"/>
              <a:t>দেখেছি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, OPEC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প্রতিষ্ঠার</a:t>
            </a:r>
            <a:r>
              <a:rPr lang="en-US" sz="1800" dirty="0"/>
              <a:t> </a:t>
            </a:r>
            <a:r>
              <a:rPr lang="en-US" sz="1800" dirty="0" err="1"/>
              <a:t>প্রাথমিক</a:t>
            </a:r>
            <a:r>
              <a:rPr lang="en-US" sz="1800" dirty="0"/>
              <a:t> </a:t>
            </a:r>
            <a:r>
              <a:rPr lang="en-US" sz="1800" dirty="0" err="1"/>
              <a:t>লক্ষ্য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</a:t>
            </a:r>
            <a:r>
              <a:rPr lang="en-US" sz="1800" dirty="0" err="1"/>
              <a:t>এটাই</a:t>
            </a:r>
            <a:r>
              <a:rPr lang="en-US" sz="1800" dirty="0"/>
              <a:t> </a:t>
            </a:r>
            <a:r>
              <a:rPr lang="en-US" sz="1800" dirty="0" err="1"/>
              <a:t>সুনিশ্চিত</a:t>
            </a:r>
            <a:r>
              <a:rPr lang="en-US" sz="1800" dirty="0"/>
              <a:t> </a:t>
            </a:r>
            <a:r>
              <a:rPr lang="en-US" sz="1800" dirty="0" err="1"/>
              <a:t>করা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, OPEC-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অন্তর্গত</a:t>
            </a:r>
            <a:r>
              <a:rPr lang="en-US" sz="1800" dirty="0"/>
              <a:t> </a:t>
            </a:r>
            <a:r>
              <a:rPr lang="en-US" sz="1800" dirty="0" err="1"/>
              <a:t>রাষ্ট্রগুলি</a:t>
            </a:r>
            <a:r>
              <a:rPr lang="en-US" sz="1800" dirty="0"/>
              <a:t> </a:t>
            </a:r>
            <a:r>
              <a:rPr lang="en-US" sz="1800" dirty="0" err="1"/>
              <a:t>যেন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উৎপাদন</a:t>
            </a:r>
            <a:r>
              <a:rPr lang="en-US" sz="1800" dirty="0"/>
              <a:t>, </a:t>
            </a:r>
            <a:r>
              <a:rPr lang="en-US" sz="1800" dirty="0" err="1"/>
              <a:t>উত্তোলন</a:t>
            </a:r>
            <a:r>
              <a:rPr lang="en-US" sz="1800" dirty="0"/>
              <a:t>, </a:t>
            </a:r>
            <a:r>
              <a:rPr lang="en-US" sz="1800" dirty="0" err="1"/>
              <a:t>পরিশোধন</a:t>
            </a:r>
            <a:r>
              <a:rPr lang="en-US" sz="1800" dirty="0"/>
              <a:t>, </a:t>
            </a:r>
            <a:r>
              <a:rPr lang="en-US" sz="1800" dirty="0" err="1"/>
              <a:t>বিপণন</a:t>
            </a:r>
            <a:r>
              <a:rPr lang="en-US" sz="1800" dirty="0"/>
              <a:t> ও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মূল্য</a:t>
            </a:r>
            <a:r>
              <a:rPr lang="en-US" sz="1800" dirty="0"/>
              <a:t> </a:t>
            </a:r>
            <a:r>
              <a:rPr lang="en-US" sz="1800" dirty="0" err="1"/>
              <a:t>নির্ধারণে</a:t>
            </a:r>
            <a:r>
              <a:rPr lang="en-US" sz="1800" dirty="0"/>
              <a:t> </a:t>
            </a:r>
            <a:r>
              <a:rPr lang="en-US" sz="1800" dirty="0" err="1"/>
              <a:t>একটি</a:t>
            </a:r>
            <a:r>
              <a:rPr lang="en-US" sz="1800" dirty="0"/>
              <a:t> </a:t>
            </a:r>
            <a:r>
              <a:rPr lang="en-US" sz="1800" dirty="0" err="1"/>
              <a:t>সাধারণ</a:t>
            </a:r>
            <a:r>
              <a:rPr lang="en-US" sz="1800" dirty="0"/>
              <a:t> </a:t>
            </a:r>
            <a:r>
              <a:rPr lang="en-US" sz="1800" dirty="0" err="1"/>
              <a:t>নীতি</a:t>
            </a:r>
            <a:r>
              <a:rPr lang="en-US" sz="1800" dirty="0"/>
              <a:t> </a:t>
            </a:r>
            <a:r>
              <a:rPr lang="en-US" sz="1800" dirty="0" err="1"/>
              <a:t>অনুসরণ</a:t>
            </a:r>
            <a:r>
              <a:rPr lang="en-US" sz="1800" dirty="0"/>
              <a:t> </a:t>
            </a:r>
            <a:r>
              <a:rPr lang="en-US" sz="1800" dirty="0" err="1"/>
              <a:t>করতে</a:t>
            </a:r>
            <a:r>
              <a:rPr lang="en-US" sz="1800" dirty="0"/>
              <a:t> </a:t>
            </a:r>
            <a:r>
              <a:rPr lang="en-US" sz="1800" dirty="0" err="1"/>
              <a:t>পারে</a:t>
            </a:r>
            <a:r>
              <a:rPr lang="en-US" sz="1800" dirty="0"/>
              <a:t>। </a:t>
            </a:r>
            <a:r>
              <a:rPr lang="en-US" sz="1800" dirty="0" err="1"/>
              <a:t>বিশ্বের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বাজারে</a:t>
            </a:r>
            <a:r>
              <a:rPr lang="en-US" sz="1800" dirty="0"/>
              <a:t> </a:t>
            </a:r>
            <a:r>
              <a:rPr lang="en-US" sz="1800" dirty="0" err="1"/>
              <a:t>স্থিতিশীল</a:t>
            </a:r>
            <a:r>
              <a:rPr lang="en-US" sz="1800" dirty="0"/>
              <a:t> </a:t>
            </a:r>
            <a:r>
              <a:rPr lang="en-US" sz="1800" dirty="0" err="1"/>
              <a:t>অবস্থা</a:t>
            </a:r>
            <a:r>
              <a:rPr lang="en-US" sz="1800" dirty="0"/>
              <a:t> </a:t>
            </a:r>
            <a:r>
              <a:rPr lang="en-US" sz="1800" dirty="0" err="1"/>
              <a:t>বজায়</a:t>
            </a:r>
            <a:r>
              <a:rPr lang="en-US" sz="1800" dirty="0"/>
              <a:t> </a:t>
            </a:r>
            <a:r>
              <a:rPr lang="en-US" sz="1800" dirty="0" err="1"/>
              <a:t>রাখা</a:t>
            </a:r>
            <a:r>
              <a:rPr lang="en-US" sz="1800" dirty="0"/>
              <a:t> </a:t>
            </a:r>
            <a:r>
              <a:rPr lang="en-US" sz="1800" dirty="0" err="1"/>
              <a:t>এবং</a:t>
            </a:r>
            <a:r>
              <a:rPr lang="en-US" sz="1800" dirty="0"/>
              <a:t> </a:t>
            </a:r>
            <a:r>
              <a:rPr lang="en-US" sz="1800" dirty="0" err="1"/>
              <a:t>উৎপাদনকারী</a:t>
            </a:r>
            <a:r>
              <a:rPr lang="en-US" sz="1800" dirty="0"/>
              <a:t> </a:t>
            </a:r>
            <a:r>
              <a:rPr lang="en-US" sz="1800" dirty="0" err="1"/>
              <a:t>রাষ্ট্র</a:t>
            </a:r>
            <a:r>
              <a:rPr lang="en-US" sz="1800" dirty="0"/>
              <a:t> </a:t>
            </a:r>
            <a:r>
              <a:rPr lang="en-US" sz="1800" dirty="0" err="1"/>
              <a:t>গুলি</a:t>
            </a:r>
            <a:r>
              <a:rPr lang="en-US" sz="1800" dirty="0"/>
              <a:t> </a:t>
            </a:r>
            <a:r>
              <a:rPr lang="en-US" sz="1800" dirty="0" err="1"/>
              <a:t>যাতে</a:t>
            </a:r>
            <a:r>
              <a:rPr lang="en-US" sz="1800" dirty="0"/>
              <a:t> </a:t>
            </a:r>
            <a:r>
              <a:rPr lang="en-US" sz="1800" dirty="0" err="1"/>
              <a:t>ন্যায্য</a:t>
            </a:r>
            <a:r>
              <a:rPr lang="en-US" sz="1800" dirty="0"/>
              <a:t> </a:t>
            </a:r>
            <a:r>
              <a:rPr lang="en-US" sz="1800" dirty="0" err="1"/>
              <a:t>দান</a:t>
            </a:r>
            <a:r>
              <a:rPr lang="en-US" sz="1800" dirty="0"/>
              <a:t> </a:t>
            </a:r>
            <a:r>
              <a:rPr lang="en-US" sz="1800" dirty="0" err="1"/>
              <a:t>পায়</a:t>
            </a:r>
            <a:r>
              <a:rPr lang="en-US" sz="1800" dirty="0"/>
              <a:t> </a:t>
            </a:r>
            <a:r>
              <a:rPr lang="en-US" sz="1800" dirty="0" err="1"/>
              <a:t>তার</a:t>
            </a:r>
            <a:r>
              <a:rPr lang="en-US" sz="1800" dirty="0"/>
              <a:t> </a:t>
            </a:r>
            <a:r>
              <a:rPr lang="en-US" sz="1800" dirty="0" err="1"/>
              <a:t>ব্যবস্থা</a:t>
            </a:r>
            <a:r>
              <a:rPr lang="en-US" sz="1800" dirty="0"/>
              <a:t> </a:t>
            </a:r>
            <a:r>
              <a:rPr lang="en-US" sz="1800" dirty="0" err="1"/>
              <a:t>করা</a:t>
            </a:r>
            <a:r>
              <a:rPr lang="en-US" sz="1800" dirty="0"/>
              <a:t> OPEC-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মূল</a:t>
            </a:r>
            <a:r>
              <a:rPr lang="en-US" sz="1800" dirty="0"/>
              <a:t> </a:t>
            </a:r>
            <a:r>
              <a:rPr lang="en-US" sz="1800" dirty="0" err="1"/>
              <a:t>উদ্দেশ্যরূপে</a:t>
            </a:r>
            <a:r>
              <a:rPr lang="en-US" sz="1800" dirty="0"/>
              <a:t> </a:t>
            </a:r>
            <a:r>
              <a:rPr lang="en-US" sz="1800" dirty="0" err="1"/>
              <a:t>চিহ্নিত</a:t>
            </a:r>
            <a:r>
              <a:rPr lang="en-US" sz="1800" dirty="0"/>
              <a:t> </a:t>
            </a:r>
            <a:r>
              <a:rPr lang="en-US" sz="1800" dirty="0" err="1"/>
              <a:t>হয়ে</a:t>
            </a:r>
            <a:r>
              <a:rPr lang="en-US" sz="1800" dirty="0"/>
              <a:t> </a:t>
            </a:r>
            <a:r>
              <a:rPr lang="en-US" sz="1800" dirty="0" err="1"/>
              <a:t>আছে</a:t>
            </a:r>
            <a:r>
              <a:rPr lang="en-US" sz="1800" dirty="0"/>
              <a:t>।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সংস্থার</a:t>
            </a:r>
            <a:r>
              <a:rPr lang="en-US" sz="1800" dirty="0"/>
              <a:t> </a:t>
            </a:r>
            <a:r>
              <a:rPr lang="en-US" sz="1800" dirty="0" err="1"/>
              <a:t>সাংগঠনিক</a:t>
            </a:r>
            <a:r>
              <a:rPr lang="en-US" sz="1800" dirty="0"/>
              <a:t> </a:t>
            </a:r>
            <a:r>
              <a:rPr lang="en-US" sz="1800" dirty="0" err="1"/>
              <a:t>কাঠামো</a:t>
            </a:r>
            <a:r>
              <a:rPr lang="en-US" sz="1800" dirty="0"/>
              <a:t> </a:t>
            </a:r>
            <a:r>
              <a:rPr lang="en-US" sz="1800" dirty="0" err="1"/>
              <a:t>প্রসঙ্গে</a:t>
            </a:r>
            <a:r>
              <a:rPr lang="en-US" sz="1800" dirty="0"/>
              <a:t> </a:t>
            </a:r>
            <a:r>
              <a:rPr lang="en-US" sz="1800" dirty="0" err="1"/>
              <a:t>আমরা</a:t>
            </a:r>
            <a:r>
              <a:rPr lang="en-US" sz="1800" dirty="0"/>
              <a:t> </a:t>
            </a:r>
            <a:r>
              <a:rPr lang="en-US" sz="1800" dirty="0" err="1"/>
              <a:t>লক্ষ</a:t>
            </a:r>
            <a:r>
              <a:rPr lang="en-US" sz="1800" dirty="0"/>
              <a:t> </a:t>
            </a:r>
            <a:r>
              <a:rPr lang="en-US" sz="1800" dirty="0" err="1"/>
              <a:t>করি</a:t>
            </a:r>
            <a:r>
              <a:rPr lang="en-US" sz="1800" dirty="0"/>
              <a:t> </a:t>
            </a:r>
            <a:r>
              <a:rPr lang="en-US" sz="1800" dirty="0" err="1"/>
              <a:t>যে</a:t>
            </a:r>
            <a:r>
              <a:rPr lang="en-US" sz="1800" dirty="0"/>
              <a:t>, </a:t>
            </a:r>
            <a:r>
              <a:rPr lang="en-US" sz="1800" dirty="0" err="1"/>
              <a:t>সর্বোচ্চ</a:t>
            </a:r>
            <a:r>
              <a:rPr lang="en-US" sz="1800" dirty="0"/>
              <a:t> </a:t>
            </a:r>
            <a:r>
              <a:rPr lang="en-US" sz="1800" dirty="0" err="1"/>
              <a:t>স্তরে</a:t>
            </a:r>
            <a:r>
              <a:rPr lang="en-US" sz="1800" dirty="0"/>
              <a:t> </a:t>
            </a:r>
            <a:r>
              <a:rPr lang="en-US" sz="1800" dirty="0" err="1"/>
              <a:t>আছে</a:t>
            </a:r>
            <a:r>
              <a:rPr lang="en-US" sz="1800" dirty="0"/>
              <a:t> OPEC Conference </a:t>
            </a:r>
            <a:r>
              <a:rPr lang="en-US" sz="1800" dirty="0" err="1"/>
              <a:t>অর্থা</a:t>
            </a:r>
            <a:r>
              <a:rPr lang="en-US" sz="1800" dirty="0"/>
              <a:t>ৎ </a:t>
            </a:r>
            <a:r>
              <a:rPr lang="en-US" sz="1800" dirty="0" err="1"/>
              <a:t>সদস্যরাষ্ট্রগুলির</a:t>
            </a:r>
            <a:r>
              <a:rPr lang="en-US" sz="1800" dirty="0"/>
              <a:t> </a:t>
            </a:r>
            <a:r>
              <a:rPr lang="en-US" sz="1800" dirty="0" err="1"/>
              <a:t>তেল</a:t>
            </a:r>
            <a:r>
              <a:rPr lang="en-US" sz="1800" dirty="0"/>
              <a:t> ও </a:t>
            </a:r>
            <a:r>
              <a:rPr lang="en-US" sz="1800" dirty="0" err="1"/>
              <a:t>তেল</a:t>
            </a:r>
            <a:r>
              <a:rPr lang="en-US" sz="1800" dirty="0"/>
              <a:t> </a:t>
            </a:r>
            <a:r>
              <a:rPr lang="en-US" sz="1800" dirty="0" err="1"/>
              <a:t>সংক্রান্ত</a:t>
            </a:r>
            <a:r>
              <a:rPr lang="en-US" sz="1800" dirty="0"/>
              <a:t>  </a:t>
            </a:r>
            <a:r>
              <a:rPr lang="en-US" sz="1800" dirty="0" err="1"/>
              <a:t>বিষয়গুলির</a:t>
            </a:r>
            <a:r>
              <a:rPr lang="en-US" sz="1800" dirty="0"/>
              <a:t> </a:t>
            </a:r>
            <a:r>
              <a:rPr lang="en-US" sz="1800" dirty="0" err="1"/>
              <a:t>ভারপ্রাপ্ত</a:t>
            </a:r>
            <a:r>
              <a:rPr lang="en-US" sz="1800" dirty="0"/>
              <a:t> </a:t>
            </a:r>
            <a:r>
              <a:rPr lang="en-US" sz="1800" dirty="0" err="1"/>
              <a:t>মন্ত্রীদের</a:t>
            </a:r>
            <a:r>
              <a:rPr lang="en-US" sz="1800" dirty="0"/>
              <a:t> </a:t>
            </a:r>
            <a:r>
              <a:rPr lang="en-US" sz="1800" dirty="0" err="1"/>
              <a:t>সম্মেলন</a:t>
            </a:r>
            <a:r>
              <a:rPr lang="en-US" sz="1800" dirty="0"/>
              <a:t>। </a:t>
            </a:r>
            <a:r>
              <a:rPr lang="en-US" sz="1800" dirty="0" err="1"/>
              <a:t>এই</a:t>
            </a:r>
            <a:r>
              <a:rPr lang="en-US" sz="1800" dirty="0"/>
              <a:t> </a:t>
            </a:r>
            <a:r>
              <a:rPr lang="en-US" sz="1800" dirty="0" err="1"/>
              <a:t>সম্মেলন</a:t>
            </a:r>
            <a:r>
              <a:rPr lang="en-US" sz="1800" dirty="0"/>
              <a:t> </a:t>
            </a:r>
            <a:r>
              <a:rPr lang="en-US" sz="1800" dirty="0" err="1"/>
              <a:t>নিয়মানুসারে</a:t>
            </a:r>
            <a:r>
              <a:rPr lang="en-US" sz="1800" dirty="0"/>
              <a:t> </a:t>
            </a:r>
            <a:r>
              <a:rPr lang="en-US" sz="1800" dirty="0" err="1"/>
              <a:t>বছরে</a:t>
            </a:r>
            <a:r>
              <a:rPr lang="en-US" sz="1800" dirty="0"/>
              <a:t> </a:t>
            </a:r>
            <a:r>
              <a:rPr lang="en-US" sz="1800" dirty="0" err="1"/>
              <a:t>অন্তত</a:t>
            </a:r>
            <a:r>
              <a:rPr lang="en-US" sz="1800" dirty="0"/>
              <a:t> </a:t>
            </a:r>
            <a:r>
              <a:rPr lang="en-US" sz="1800" dirty="0" err="1"/>
              <a:t>দুবার</a:t>
            </a:r>
            <a:r>
              <a:rPr lang="en-US" sz="1800" dirty="0"/>
              <a:t> </a:t>
            </a:r>
            <a:r>
              <a:rPr lang="en-US" sz="1800" dirty="0" err="1"/>
              <a:t>অনুষ্ঠিত</a:t>
            </a:r>
            <a:r>
              <a:rPr lang="en-US" sz="1800" dirty="0"/>
              <a:t> </a:t>
            </a:r>
            <a:r>
              <a:rPr lang="en-US" sz="1800" dirty="0" err="1"/>
              <a:t>হয়</a:t>
            </a:r>
            <a:r>
              <a:rPr lang="en-US" sz="1800" dirty="0"/>
              <a:t>। </a:t>
            </a:r>
            <a:r>
              <a:rPr lang="en-US" sz="1800" dirty="0" err="1"/>
              <a:t>বিশ্বের</a:t>
            </a:r>
            <a:r>
              <a:rPr lang="en-US" sz="1800" dirty="0"/>
              <a:t> </a:t>
            </a:r>
            <a:r>
              <a:rPr lang="en-US" sz="1800" dirty="0" err="1"/>
              <a:t>তেলের</a:t>
            </a:r>
            <a:r>
              <a:rPr lang="en-US" sz="1800" dirty="0"/>
              <a:t> </a:t>
            </a:r>
            <a:r>
              <a:rPr lang="en-US" sz="1800" dirty="0" err="1"/>
              <a:t>বাজারের</a:t>
            </a:r>
            <a:r>
              <a:rPr lang="en-US" sz="1800" dirty="0"/>
              <a:t> </a:t>
            </a:r>
            <a:r>
              <a:rPr lang="en-US" sz="1800" dirty="0" err="1"/>
              <a:t>পরিস্থিতি</a:t>
            </a:r>
            <a:r>
              <a:rPr lang="en-US" sz="1800" dirty="0"/>
              <a:t> </a:t>
            </a:r>
            <a:r>
              <a:rPr lang="en-US" sz="1800" dirty="0" err="1"/>
              <a:t>পর্যালোচনা</a:t>
            </a:r>
            <a:r>
              <a:rPr lang="en-US" sz="1800" dirty="0"/>
              <a:t> </a:t>
            </a:r>
            <a:r>
              <a:rPr lang="en-US" sz="1800" dirty="0" err="1"/>
              <a:t>করে</a:t>
            </a:r>
            <a:r>
              <a:rPr lang="en-US" sz="1800" dirty="0"/>
              <a:t> </a:t>
            </a:r>
            <a:r>
              <a:rPr lang="en-US" sz="1800" dirty="0" err="1"/>
              <a:t>সাধারণ</a:t>
            </a:r>
            <a:r>
              <a:rPr lang="en-US" sz="1800" dirty="0"/>
              <a:t> </a:t>
            </a:r>
            <a:r>
              <a:rPr lang="en-US" sz="1800" dirty="0" err="1"/>
              <a:t>কর্মসূচি</a:t>
            </a:r>
            <a:r>
              <a:rPr lang="en-US" sz="1800" dirty="0"/>
              <a:t> </a:t>
            </a:r>
            <a:r>
              <a:rPr lang="en-US" sz="1800" dirty="0" err="1"/>
              <a:t>গ্রহণ</a:t>
            </a:r>
            <a:r>
              <a:rPr lang="en-US" sz="1800" dirty="0"/>
              <a:t> </a:t>
            </a:r>
            <a:r>
              <a:rPr lang="en-US" sz="1800" dirty="0" err="1"/>
              <a:t>করাই</a:t>
            </a:r>
            <a:r>
              <a:rPr lang="en-US" sz="1800" dirty="0"/>
              <a:t> </a:t>
            </a:r>
            <a:r>
              <a:rPr lang="en-US" sz="1800" dirty="0" err="1"/>
              <a:t>হল</a:t>
            </a:r>
            <a:r>
              <a:rPr lang="en-US" sz="1800" dirty="0"/>
              <a:t> </a:t>
            </a:r>
            <a:r>
              <a:rPr lang="en-US" sz="1800" dirty="0" err="1"/>
              <a:t>এর</a:t>
            </a:r>
            <a:r>
              <a:rPr lang="en-US" sz="1800" dirty="0"/>
              <a:t> </a:t>
            </a:r>
            <a:r>
              <a:rPr lang="en-US" sz="1800" dirty="0" err="1"/>
              <a:t>মূল</a:t>
            </a:r>
            <a:r>
              <a:rPr lang="en-US" sz="1800" dirty="0"/>
              <a:t> </a:t>
            </a:r>
            <a:r>
              <a:rPr lang="en-US" sz="1800" dirty="0" err="1"/>
              <a:t>কাজ</a:t>
            </a:r>
            <a:r>
              <a:rPr lang="en-US" sz="1800" dirty="0"/>
              <a:t>।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5B4F0F5-BE58-4EC0-B650-A71A07437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700C1F5-B637-45FE-96CC-270D263A59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83DA22C9-3830-4323-9087-6D7C1E6AA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5AC4DA9-FD16-4055-8D2D-95D615C03C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8BA7D58E-9AB5-4B54-A635-2E86BEC786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xmlns="" id="{B7D72779-BBD2-4D64-B6B1-E052E227EB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xmlns="" id="{569BD34C-BFEF-4FB1-A094-2D9E687CD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xmlns="" id="{DC258A66-ED52-4FA3-96CE-7932E91F5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BEC6A48C-21EF-4485-9836-044550003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3394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F9C493A-9F03-49B4-B3FB-19CE5AC11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90A46C7D-C1BB-49B8-8D37-39742820E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xmlns="" id="{61BBAB6F-65E6-4E2B-B363-6AB27C84E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25717" y="2585139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xmlns="" id="{6DA3BBB2-E620-4C13-98C9-FE1EF7D2ED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xmlns="" id="{ADC9AB5D-88A1-4FA9-B467-E8EF8FFE5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xmlns="" id="{0867B8E5-4535-4743-8235-6612FEA410C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xmlns="" id="{BE48FEA7-5915-4751-8090-63F3094324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xmlns="" id="{32B378CE-44FD-4120-B9ED-7828D4EE9AE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xmlns="" id="{40FA43D3-D34B-4BC7-80D0-F3E75A222AC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5717" y="933391"/>
            <a:ext cx="10501608" cy="5137540"/>
          </a:xfrm>
        </p:spPr>
        <p:txBody>
          <a:bodyPr>
            <a:normAutofit/>
          </a:bodyPr>
          <a:lstStyle/>
          <a:p>
            <a:r>
              <a:rPr lang="en-US" dirty="0" err="1"/>
              <a:t>সংগঠনের</a:t>
            </a:r>
            <a:r>
              <a:rPr lang="en-US" dirty="0"/>
              <a:t> </a:t>
            </a:r>
            <a:r>
              <a:rPr lang="en-US" dirty="0" err="1"/>
              <a:t>পরবর্তী</a:t>
            </a:r>
            <a:r>
              <a:rPr lang="en-US" dirty="0"/>
              <a:t> </a:t>
            </a:r>
            <a:r>
              <a:rPr lang="en-US" dirty="0" err="1"/>
              <a:t>স্তরে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 Board of </a:t>
            </a:r>
            <a:r>
              <a:rPr lang="en-US" dirty="0" err="1"/>
              <a:t>Governers</a:t>
            </a:r>
            <a:r>
              <a:rPr lang="en-US" dirty="0"/>
              <a:t>। </a:t>
            </a:r>
            <a:r>
              <a:rPr lang="en-US" dirty="0" err="1"/>
              <a:t>প্রতিটি</a:t>
            </a:r>
            <a:r>
              <a:rPr lang="en-US" dirty="0"/>
              <a:t> </a:t>
            </a:r>
            <a:r>
              <a:rPr lang="en-US" dirty="0" err="1"/>
              <a:t>রাষ্ট্র</a:t>
            </a:r>
            <a:r>
              <a:rPr lang="en-US" dirty="0"/>
              <a:t> </a:t>
            </a:r>
            <a:r>
              <a:rPr lang="en-US" dirty="0" err="1"/>
              <a:t>একজন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Governer</a:t>
            </a:r>
            <a:r>
              <a:rPr lang="en-US" dirty="0"/>
              <a:t> </a:t>
            </a:r>
            <a:r>
              <a:rPr lang="en-US" dirty="0" err="1"/>
              <a:t>নিযুক্ত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এঁদের</a:t>
            </a:r>
            <a:r>
              <a:rPr lang="en-US" dirty="0"/>
              <a:t> </a:t>
            </a:r>
            <a:r>
              <a:rPr lang="en-US" dirty="0" err="1"/>
              <a:t>কার্যকাল</a:t>
            </a:r>
            <a:r>
              <a:rPr lang="en-US" dirty="0"/>
              <a:t> ২ </a:t>
            </a:r>
            <a:r>
              <a:rPr lang="en-US" dirty="0" err="1"/>
              <a:t>বছর</a:t>
            </a:r>
            <a:r>
              <a:rPr lang="en-US" dirty="0"/>
              <a:t>। OPEC-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বাজেট</a:t>
            </a:r>
            <a:r>
              <a:rPr lang="en-US" dirty="0"/>
              <a:t> </a:t>
            </a:r>
            <a:r>
              <a:rPr lang="en-US" dirty="0" err="1"/>
              <a:t>তৈরি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অনুমোদনের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Board of </a:t>
            </a:r>
            <a:r>
              <a:rPr lang="en-US" dirty="0" err="1"/>
              <a:t>Governers</a:t>
            </a:r>
            <a:r>
              <a:rPr lang="en-US" dirty="0"/>
              <a:t> OPEC </a:t>
            </a:r>
            <a:r>
              <a:rPr lang="en-US" dirty="0" err="1"/>
              <a:t>সম্মেলনে</a:t>
            </a:r>
            <a:r>
              <a:rPr lang="en-US" dirty="0"/>
              <a:t> </a:t>
            </a:r>
            <a:r>
              <a:rPr lang="en-US" dirty="0" err="1"/>
              <a:t>বাজেট</a:t>
            </a:r>
            <a:r>
              <a:rPr lang="en-US" dirty="0"/>
              <a:t> </a:t>
            </a:r>
            <a:r>
              <a:rPr lang="en-US" dirty="0" err="1"/>
              <a:t>পেশ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
</a:t>
            </a:r>
            <a:r>
              <a:rPr lang="en-US" dirty="0" err="1"/>
              <a:t>বোর্ডের</a:t>
            </a:r>
            <a:r>
              <a:rPr lang="en-US" dirty="0"/>
              <a:t> </a:t>
            </a:r>
            <a:r>
              <a:rPr lang="en-US" dirty="0" err="1"/>
              <a:t>নীচের</a:t>
            </a:r>
            <a:r>
              <a:rPr lang="en-US" dirty="0"/>
              <a:t> </a:t>
            </a:r>
            <a:r>
              <a:rPr lang="en-US" dirty="0" err="1"/>
              <a:t>স্তরে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 OPEC-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সচিবালয়</a:t>
            </a:r>
            <a:r>
              <a:rPr lang="en-US" dirty="0"/>
              <a:t>। </a:t>
            </a:r>
            <a:r>
              <a:rPr lang="en-US" dirty="0" err="1"/>
              <a:t>বলাবাহুল্য</a:t>
            </a:r>
            <a:r>
              <a:rPr lang="en-US" dirty="0"/>
              <a:t> </a:t>
            </a: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সচিবালয়</a:t>
            </a:r>
            <a:r>
              <a:rPr lang="en-US" dirty="0"/>
              <a:t> Board of </a:t>
            </a:r>
            <a:r>
              <a:rPr lang="en-US" dirty="0" err="1"/>
              <a:t>Governers-এর</a:t>
            </a:r>
            <a:r>
              <a:rPr lang="en-US" dirty="0"/>
              <a:t> </a:t>
            </a:r>
            <a:r>
              <a:rPr lang="en-US" dirty="0" err="1"/>
              <a:t>নির্দেশ</a:t>
            </a:r>
            <a:r>
              <a:rPr lang="en-US" dirty="0"/>
              <a:t> </a:t>
            </a:r>
            <a:r>
              <a:rPr lang="en-US" dirty="0" err="1"/>
              <a:t>মতো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 </a:t>
            </a:r>
            <a:r>
              <a:rPr lang="en-US" dirty="0" err="1"/>
              <a:t>সচিবালয়ের</a:t>
            </a:r>
            <a:r>
              <a:rPr lang="en-US" dirty="0"/>
              <a:t> </a:t>
            </a:r>
            <a:r>
              <a:rPr lang="en-US" dirty="0" err="1"/>
              <a:t>প্রধান</a:t>
            </a:r>
            <a:r>
              <a:rPr lang="en-US" dirty="0"/>
              <a:t> </a:t>
            </a:r>
            <a:r>
              <a:rPr lang="en-US" dirty="0" err="1"/>
              <a:t>হলেন</a:t>
            </a:r>
            <a:r>
              <a:rPr lang="en-US" dirty="0"/>
              <a:t> </a:t>
            </a:r>
            <a:r>
              <a:rPr lang="en-US" dirty="0" err="1"/>
              <a:t>মহাসচিব</a:t>
            </a:r>
            <a:r>
              <a:rPr lang="en-US" dirty="0"/>
              <a:t> (Secretary General)।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5B4F0F5-BE58-4EC0-B650-A71A07437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700C1F5-B637-45FE-96CC-270D263A59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83DA22C9-3830-4323-9087-6D7C1E6AA3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5AC4DA9-FD16-4055-8D2D-95D615C03C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8BA7D58E-9AB5-4B54-A635-2E86BEC786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xmlns="" id="{B7D72779-BBD2-4D64-B6B1-E052E227EB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xmlns="" id="{569BD34C-BFEF-4FB1-A094-2D9E687CD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xmlns="" id="{DC258A66-ED52-4FA3-96CE-7932E91F51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BEC6A48C-21EF-4485-9836-0445500033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5754566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DarkSeedLeftStep">
      <a:dk1>
        <a:srgbClr val="000000"/>
      </a:dk1>
      <a:lt1>
        <a:srgbClr val="FFFFFF"/>
      </a:lt1>
      <a:dk2>
        <a:srgbClr val="383620"/>
      </a:dk2>
      <a:lt2>
        <a:srgbClr val="E8E2E4"/>
      </a:lt2>
      <a:accent1>
        <a:srgbClr val="40B587"/>
      </a:accent1>
      <a:accent2>
        <a:srgbClr val="35B74E"/>
      </a:accent2>
      <a:accent3>
        <a:srgbClr val="5AB440"/>
      </a:accent3>
      <a:accent4>
        <a:srgbClr val="82AD32"/>
      </a:accent4>
      <a:accent5>
        <a:srgbClr val="AAA43C"/>
      </a:accent5>
      <a:accent6>
        <a:srgbClr val="B77935"/>
      </a:accent6>
      <a:hlink>
        <a:srgbClr val="7E882D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Avenir Next LT Pro</vt:lpstr>
      <vt:lpstr>Avenir Next LT Pro Light</vt:lpstr>
      <vt:lpstr>Georgia Pro Semibold</vt:lpstr>
      <vt:lpstr>RocaVTI</vt:lpstr>
      <vt:lpstr>OPEC</vt:lpstr>
      <vt:lpstr>OPEC (Organization of Petroleum Exporting Countries)</vt:lpstr>
      <vt:lpstr>PowerPoint Presentation</vt:lpstr>
      <vt:lpstr>PowerPoint Presentation</vt:lpstr>
      <vt:lpstr>PowerPoint Presentation</vt:lpstr>
      <vt:lpstr>PowerPoint Presentation</vt:lpstr>
      <vt:lpstr>সমালোচনা </vt:lpstr>
      <vt:lpstr>মূল্যায়ন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OPEC</dc:title>
  <dc:creator>porelpreeti09@gmail.com</dc:creator>
  <cp:lastModifiedBy>Microsoft account</cp:lastModifiedBy>
  <cp:revision>16</cp:revision>
  <dcterms:created xsi:type="dcterms:W3CDTF">2023-06-06T16:03:26Z</dcterms:created>
  <dcterms:modified xsi:type="dcterms:W3CDTF">2023-09-22T14:57:54Z</dcterms:modified>
</cp:coreProperties>
</file>